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10"/>
  </p:sldMasterIdLst>
  <p:notesMasterIdLst>
    <p:notesMasterId r:id="rId15"/>
  </p:notesMasterIdLst>
  <p:handoutMasterIdLst>
    <p:handoutMasterId r:id="rId16"/>
  </p:handoutMasterIdLst>
  <p:sldIdLst>
    <p:sldId id="2147483250" r:id="rId11"/>
    <p:sldId id="2147483261" r:id="rId12"/>
    <p:sldId id="2147483263" r:id="rId13"/>
    <p:sldId id="2061" r:id="rId14"/>
  </p:sldIdLst>
  <p:sldSz cx="12195175" cy="6858000"/>
  <p:notesSz cx="6858000" cy="9144000"/>
  <p:embeddedFontLst>
    <p:embeddedFont>
      <p:font typeface="72" panose="020B0503030000000003" pitchFamily="34" charset="0"/>
      <p:regular r:id="rId17"/>
      <p:bold r:id="rId18"/>
      <p:italic r:id="rId19"/>
      <p:boldItalic r:id="rId20"/>
    </p:embeddedFont>
    <p:embeddedFont>
      <p:font typeface="72 Bold" panose="020B0503030000000003" pitchFamily="34" charset="0"/>
      <p:bold r:id="rId21"/>
      <p:italic r:id="rId22"/>
      <p:boldItalic r:id="rId23"/>
    </p:embeddedFont>
    <p:embeddedFont>
      <p:font typeface="72 Brand" panose="020B0504030603020204" pitchFamily="34" charset="0"/>
      <p:regular r:id="rId24"/>
      <p:bold r:id="rId25"/>
      <p:italic r:id="rId26"/>
      <p:boldItalic r:id="rId27"/>
    </p:embeddedFont>
    <p:embeddedFont>
      <p:font typeface="72 Brand Black" panose="020B0504030603020204" pitchFamily="34" charset="0"/>
      <p:bold r:id="rId28"/>
      <p:italic r:id="rId29"/>
      <p:boldItalic r:id="rId30"/>
    </p:embeddedFont>
    <p:embeddedFont>
      <p:font typeface="72 Brand Medium" panose="020B0504030603020204" pitchFamily="34" charset="0"/>
      <p:regular r:id="rId31"/>
      <p:italic r:id="rId32"/>
    </p:embeddedFont>
    <p:embeddedFont>
      <p:font typeface="72 Semibold" panose="020B0503030000000003" pitchFamily="34" charset="0"/>
      <p:regular r:id="rId33"/>
      <p:bold r:id="rId34"/>
      <p:italic r:id="rId35"/>
      <p:boldItalic r:id="rId36"/>
    </p:embeddedFont>
    <p:embeddedFont>
      <p:font typeface="Arial Unicode MS" panose="020B0604020202020204" pitchFamily="34" charset="-128"/>
      <p:regular r:id="rId37"/>
    </p:embeddedFont>
  </p:embeddedFontLst>
  <p:custDataLst>
    <p:tags r:id="rId38"/>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294" userDrawn="1">
          <p15:clr>
            <a:srgbClr val="A4A3A4"/>
          </p15:clr>
        </p15:guide>
        <p15:guide id="3"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5DE60F-F061-9186-C55D-060D315FF4C4}" name="Feng, Carol" initials="CF" userId="S::carol.feng01@sap.com::3fc581bf-0d26-4965-807f-00fa63ae760c" providerId="AD"/>
  <p188:author id="{B6EC8343-9CFC-03A5-80FF-91AD473335E8}" name="Hughes, Jamie" initials="JH" userId="S::jamie.hughes@sap.com::36cfe3be-5d77-46c3-bb00-4a5421f3e788" providerId="AD"/>
  <p188:author id="{5770498A-2AA0-5C4E-2767-32307344AD47}" name="Meagher, Jason" initials="MJ" userId="S::jason.meagher@sap.com::8df69b86-b6d1-4eb4-ac27-953ba6154118" providerId="AD"/>
  <p188:author id="{A0D2B7AF-1744-6A17-5999-E465F81803B5}" name="Bitz, Heidi" initials="HB" userId="S::heidi.bitz@sap.com::9967a29f-0951-4f19-aaf9-5b3fc039a285" providerId="AD"/>
  <p188:author id="{63B4E3E9-1F0E-BEB1-68BB-990E46E861E2}" name="Doreen Peters | ahorn. gmbh" initials="DP" userId="S::doreen@ahorngmbh.de::0c6c1e55-9a7d-45af-ad92-0b8be940a904" providerId="AD"/>
  <p188:author id="{36CCD9F5-6E60-7A73-1DCF-5563810D4955}" name="Maguire, Erin Rose (external - Service)" initials="MS" userId="S::erin.maguire@sap.com::31cd2fe5-b7ee-43ed-a3b6-34dde073ece3" providerId="AD"/>
  <p188:author id="{C20625FD-0F39-6CE0-C5B3-6DB553A9E917}" name="Krueger, Imke (external - Service)" initials="IK" userId="S::imke.krueger@sap.com::7a718e30-7757-4c5f-a851-fb217b5d2b30"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F0"/>
    <a:srgbClr val="2CE0BF"/>
    <a:srgbClr val="016EFB"/>
    <a:srgbClr val="00278A"/>
    <a:srgbClr val="00144A"/>
    <a:srgbClr val="EBF8FF"/>
    <a:srgbClr val="FFFFFF"/>
    <a:srgbClr val="02414C"/>
    <a:srgbClr val="FFB300"/>
    <a:srgbClr val="D3B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68"/>
    <p:restoredTop sz="87895"/>
  </p:normalViewPr>
  <p:slideViewPr>
    <p:cSldViewPr snapToGrid="0">
      <p:cViewPr varScale="1">
        <p:scale>
          <a:sx n="112" d="100"/>
          <a:sy n="112" d="100"/>
        </p:scale>
        <p:origin x="1064" y="488"/>
      </p:cViewPr>
      <p:guideLst>
        <p:guide orient="horz" pos="3294"/>
        <p:guide pos="3841"/>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155" d="100"/>
          <a:sy n="155" d="100"/>
        </p:scale>
        <p:origin x="4848"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Master" Target="slideMasters/slideMaster1.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4.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microsoft.com/office/2018/10/relationships/authors" Target="author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72 Brand" panose="020B0504030603020204" pitchFamily="34" charset="0"/>
              </a:rPr>
              <a:pPr algn="ctr"/>
              <a:t>‹#›</a:t>
            </a:fld>
            <a:endParaRPr lang="de-DE" sz="1000">
              <a:latin typeface="72 Brand" panose="020B0504030603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72 Brand" panose="020B0504030603020204" pitchFamily="34" charset="0"/>
              </a:defRPr>
            </a:lvl1pPr>
          </a:lstStyle>
          <a:p>
            <a:fld id="{7D8C2C35-2B8A-446E-BEC0-FD36716C29AC}" type="slidenum">
              <a:rPr lang="en-DE" smtClean="0"/>
              <a:pPr/>
              <a:t>‹#›</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72 Brand" panose="020B0504030603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72 Brand" panose="020B0504030603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72 Brand" panose="020B0504030603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73DDC-1EBA-DFA9-9F97-9A55967353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7BDB6D-D7E4-098E-CEB1-EC453DFC8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9336B-C082-9DA8-C580-29A6A2A51703}"/>
              </a:ext>
            </a:extLst>
          </p:cNvPr>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Arial" panose="020B0604020202020204" pitchFamily="34" charset="0"/>
                <a:ea typeface="+mn-ea"/>
                <a:cs typeface="+mn-cs"/>
              </a:rPr>
              <a:t>Within the Cloud Integration capability of SAP Integration Suite, two Integration Flows subscribe to new Sales Order and Support Case events via the Cloud Integration Advanced Event Mesh sender adapter, which uses the Solace Message Format (SMF) protocol. Each flow performs lookup calls to SAP S/4HANA Cloud and SAP Service Cloud, version 2, to enrich the event with additional details, applies message mapping, converts the payload to JSON, and then invokes the SAP AI Core API to generate embeddings using the text-embedding-3-small model. These embeddings are stored in an SAP HANA Cloud vector database and used to ground a large language model in real time. This scenario demonstrates real-time vector grounding with SAP HANA Cloud, SAP Integration Suite, and SAP Integration Suite, advanced event mesh—showing how data updates can instantly influence model responses so they remain current and contextually accurate. By the end, you will have an end-to-end, event-driven flow that reacts to new Sales Order events from SAP S/4HANA Cloud and new Support Case events from SAP Service Cloud, version 2, providing rich, real-time context to an AI assistant.</a:t>
            </a:r>
            <a:endParaRPr lang="en-GB" dirty="0"/>
          </a:p>
          <a:p>
            <a:endParaRPr lang="en-GB" dirty="0"/>
          </a:p>
        </p:txBody>
      </p:sp>
      <p:sp>
        <p:nvSpPr>
          <p:cNvPr id="4" name="Slide Number Placeholder 3">
            <a:extLst>
              <a:ext uri="{FF2B5EF4-FFF2-40B4-BE49-F238E27FC236}">
                <a16:creationId xmlns:a16="http://schemas.microsoft.com/office/drawing/2014/main" id="{6E588D86-50D2-B1F7-4B36-48860844730C}"/>
              </a:ext>
            </a:extLst>
          </p:cNvPr>
          <p:cNvSpPr>
            <a:spLocks noGrp="1"/>
          </p:cNvSpPr>
          <p:nvPr>
            <p:ph type="sldNum" sz="quarter" idx="5"/>
          </p:nvPr>
        </p:nvSpPr>
        <p:spPr/>
        <p:txBody>
          <a:bodyPr/>
          <a:lstStyle/>
          <a:p>
            <a:fld id="{7D8C2C35-2B8A-446E-BEC0-FD36716C29AC}" type="slidenum">
              <a:rPr lang="en-DE" smtClean="0"/>
              <a:pPr/>
              <a:t>2</a:t>
            </a:fld>
            <a:endParaRPr lang="en-DE"/>
          </a:p>
        </p:txBody>
      </p:sp>
    </p:spTree>
    <p:extLst>
      <p:ext uri="{BB962C8B-B14F-4D97-AF65-F5344CB8AC3E}">
        <p14:creationId xmlns:p14="http://schemas.microsoft.com/office/powerpoint/2010/main" val="148477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CD3F-E9DE-3672-5B48-CCD4FF8C5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D4618-BBDD-BAA2-1816-16CCB7D14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D3CA8-5C13-3292-001B-EB7EB77C19FE}"/>
              </a:ext>
            </a:extLst>
          </p:cNvPr>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Arial" panose="020B0604020202020204" pitchFamily="34" charset="0"/>
                <a:ea typeface="+mn-ea"/>
                <a:cs typeface="+mn-cs"/>
              </a:rPr>
              <a:t>Within the Cloud Integration capability of SAP Integration Suite, two Integration Flows subscribe to new Sales Order and Support Case events via the Cloud Integration Advanced Event Mesh sender adapter, which uses the Solace Message Format (SMF) protocol. Each flow performs lookup calls to SAP S/4HANA Cloud and SAP Service Cloud, version 2, to enrich the event with additional details, applies message mapping, converts the payload to JSON, and then invokes the SAP AI Core API to generate embeddings using the text-embedding-3-small model. These embeddings are stored in an SAP HANA Cloud vector database and used to ground a large language model in real time. This scenario demonstrates real-time vector grounding with SAP HANA Cloud, SAP Integration Suite, and SAP Integration Suite, advanced event mesh—showing how data updates can instantly influence model responses so they remain current and contextually accurate. By the end, you will have an end-to-end, event-driven flow that reacts to new Sales Order events from SAP S/4HANA Cloud and new Support Case events from SAP Service Cloud, version 2, providing rich, real-time context to an AI assistant.</a:t>
            </a:r>
            <a:endParaRPr lang="en-GB" dirty="0"/>
          </a:p>
          <a:p>
            <a:endParaRPr lang="en-GB" dirty="0"/>
          </a:p>
        </p:txBody>
      </p:sp>
      <p:sp>
        <p:nvSpPr>
          <p:cNvPr id="4" name="Slide Number Placeholder 3">
            <a:extLst>
              <a:ext uri="{FF2B5EF4-FFF2-40B4-BE49-F238E27FC236}">
                <a16:creationId xmlns:a16="http://schemas.microsoft.com/office/drawing/2014/main" id="{0B31C64C-73DF-3B11-6D4C-62984A5E71BD}"/>
              </a:ext>
            </a:extLst>
          </p:cNvPr>
          <p:cNvSpPr>
            <a:spLocks noGrp="1"/>
          </p:cNvSpPr>
          <p:nvPr>
            <p:ph type="sldNum" sz="quarter" idx="5"/>
          </p:nvPr>
        </p:nvSpPr>
        <p:spPr/>
        <p:txBody>
          <a:bodyPr/>
          <a:lstStyle/>
          <a:p>
            <a:fld id="{7D8C2C35-2B8A-446E-BEC0-FD36716C29AC}" type="slidenum">
              <a:rPr lang="en-DE" smtClean="0"/>
              <a:pPr/>
              <a:t>3</a:t>
            </a:fld>
            <a:endParaRPr lang="en-DE"/>
          </a:p>
        </p:txBody>
      </p:sp>
    </p:spTree>
    <p:extLst>
      <p:ext uri="{BB962C8B-B14F-4D97-AF65-F5344CB8AC3E}">
        <p14:creationId xmlns:p14="http://schemas.microsoft.com/office/powerpoint/2010/main" val="2037181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dirty="0"/>
              <a:t>Speaker Name, SAP</a:t>
            </a:r>
          </a:p>
          <a:p>
            <a:pPr lvl="0"/>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DA354FE0-E933-A50A-AB72-1D22C950D781}"/>
              </a:ext>
            </a:extLst>
          </p:cNvPr>
          <p:cNvPicPr>
            <a:picLocks noChangeAspect="1"/>
          </p:cNvPicPr>
          <p:nvPr userDrawn="1"/>
        </p:nvPicPr>
        <p:blipFill>
          <a:blip r:embed="rId5"/>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26672572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171" userDrawn="1">
          <p15:clr>
            <a:srgbClr val="FBAE40"/>
          </p15:clr>
        </p15:guide>
        <p15:guide id="3" orient="horz" pos="2523" userDrawn="1">
          <p15:clr>
            <a:srgbClr val="FBAE40"/>
          </p15:clr>
        </p15:guide>
        <p15:guide id="4" orient="horz" pos="2334" userDrawn="1">
          <p15:clr>
            <a:srgbClr val="FBAE40"/>
          </p15:clr>
        </p15:guide>
        <p15:guide id="5" orient="horz" pos="3022"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ere ideas get real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pic>
        <p:nvPicPr>
          <p:cNvPr id="5" name="Grafik 4" descr="Ein Bild, das Screenshot, Grafiken, Schrift, Grafikdesign enthält.&#10;&#10;KI-generierte Inhalte können fehlerhaft sein.">
            <a:extLst>
              <a:ext uri="{FF2B5EF4-FFF2-40B4-BE49-F238E27FC236}">
                <a16:creationId xmlns:a16="http://schemas.microsoft.com/office/drawing/2014/main" id="{90EAC435-859A-AD05-9820-711E4C833EE9}"/>
              </a:ext>
            </a:extLst>
          </p:cNvPr>
          <p:cNvPicPr>
            <a:picLocks noChangeAspect="1"/>
          </p:cNvPicPr>
          <p:nvPr userDrawn="1"/>
        </p:nvPicPr>
        <p:blipFill>
          <a:blip r:embed="rId3"/>
          <a:stretch>
            <a:fillRect/>
          </a:stretch>
        </p:blipFill>
        <p:spPr>
          <a:xfrm>
            <a:off x="1011142" y="2106743"/>
            <a:ext cx="10172890" cy="2489239"/>
          </a:xfrm>
          <a:prstGeom prst="rect">
            <a:avLst/>
          </a:prstGeom>
        </p:spPr>
      </p:pic>
    </p:spTree>
    <p:extLst>
      <p:ext uri="{BB962C8B-B14F-4D97-AF65-F5344CB8AC3E}">
        <p14:creationId xmlns:p14="http://schemas.microsoft.com/office/powerpoint/2010/main" val="27789053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2682" userDrawn="1">
          <p15:clr>
            <a:srgbClr val="FBAE40"/>
          </p15:clr>
        </p15:guide>
        <p15:guide id="6" pos="736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ere ideas get real Light Blue">
    <p:bg>
      <p:bgPr>
        <a:solidFill>
          <a:srgbClr val="EBF8FF"/>
        </a:solidFill>
        <a:effectLst/>
      </p:bgPr>
    </p:bg>
    <p:spTree>
      <p:nvGrpSpPr>
        <p:cNvPr id="1" name=""/>
        <p:cNvGrpSpPr/>
        <p:nvPr/>
      </p:nvGrpSpPr>
      <p:grpSpPr>
        <a:xfrm>
          <a:off x="0" y="0"/>
          <a:ext cx="0" cy="0"/>
          <a:chOff x="0" y="0"/>
          <a:chExt cx="0" cy="0"/>
        </a:xfrm>
      </p:grpSpPr>
      <p:pic>
        <p:nvPicPr>
          <p:cNvPr id="3" name="Grafik 2" descr="Ein Bild, das Screenshot, Grafiken, Grafikdesign, Schrift enthält.&#10;&#10;KI-generierte Inhalte können fehlerhaft sein.">
            <a:extLst>
              <a:ext uri="{FF2B5EF4-FFF2-40B4-BE49-F238E27FC236}">
                <a16:creationId xmlns:a16="http://schemas.microsoft.com/office/drawing/2014/main" id="{304D449C-317C-5DAF-ABE2-58208202148F}"/>
              </a:ext>
            </a:extLst>
          </p:cNvPr>
          <p:cNvPicPr>
            <a:picLocks noChangeAspect="1"/>
          </p:cNvPicPr>
          <p:nvPr userDrawn="1"/>
        </p:nvPicPr>
        <p:blipFill>
          <a:blip r:embed="rId3"/>
          <a:stretch>
            <a:fillRect/>
          </a:stretch>
        </p:blipFill>
        <p:spPr>
          <a:xfrm>
            <a:off x="1516379" y="1324349"/>
            <a:ext cx="9162415" cy="3629152"/>
          </a:xfrm>
          <a:prstGeom prst="rect">
            <a:avLst/>
          </a:prstGeom>
        </p:spPr>
      </p:pic>
    </p:spTree>
    <p:extLst>
      <p:ext uri="{BB962C8B-B14F-4D97-AF65-F5344CB8AC3E}">
        <p14:creationId xmlns:p14="http://schemas.microsoft.com/office/powerpoint/2010/main" val="4138673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3204">
          <p15:clr>
            <a:srgbClr val="FBAE40"/>
          </p15:clr>
        </p15:guide>
        <p15:guide id="6" pos="736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0"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2"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653082"/>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7"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74" userDrawn="1">
          <p15:clr>
            <a:srgbClr val="FBAE40"/>
          </p15:clr>
        </p15:guide>
        <p15:guide id="10" orient="horz" pos="399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70"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dirty="0"/>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2"/>
          <a:srcRect/>
          <a:stretch/>
        </p:blipFill>
        <p:spPr>
          <a:xfrm>
            <a:off x="282575" y="6213693"/>
            <a:ext cx="1769400" cy="360000"/>
          </a:xfrm>
          <a:prstGeom prst="rect">
            <a:avLst/>
          </a:prstGeom>
        </p:spPr>
      </p:pic>
      <p:pic>
        <p:nvPicPr>
          <p:cNvPr id="6" name="object 10">
            <a:extLst>
              <a:ext uri="{FF2B5EF4-FFF2-40B4-BE49-F238E27FC236}">
                <a16:creationId xmlns:a16="http://schemas.microsoft.com/office/drawing/2014/main" id="{92D6A363-6BEF-2C40-6B0A-34B319255EDB}"/>
              </a:ext>
            </a:extLst>
          </p:cNvPr>
          <p:cNvPicPr/>
          <p:nvPr userDrawn="1"/>
        </p:nvPicPr>
        <p:blipFill>
          <a:blip r:embed="rId3"/>
          <a:srcRect/>
          <a:stretch/>
        </p:blipFill>
        <p:spPr>
          <a:xfrm>
            <a:off x="293337" y="284307"/>
            <a:ext cx="1516538" cy="214362"/>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BA2DCB41-EB4A-3009-CBEE-99B35A164510}"/>
              </a:ext>
            </a:extLst>
          </p:cNvPr>
          <p:cNvPicPr>
            <a:picLocks noChangeAspect="1"/>
          </p:cNvPicPr>
          <p:nvPr userDrawn="1"/>
        </p:nvPicPr>
        <p:blipFill>
          <a:blip r:embed="rId4"/>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4232026312"/>
      </p:ext>
    </p:extLst>
  </p:cSld>
  <p:clrMapOvr>
    <a:masterClrMapping/>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48000"/>
            <a:ext cx="7092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7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88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48000"/>
            <a:ext cx="5328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972"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48000"/>
            <a:ext cx="11185200" cy="4788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2"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Dark Blue">
    <p:bg>
      <p:bgPr>
        <a:solidFill>
          <a:srgbClr val="00144A"/>
        </a:solidFill>
        <a:effectLst/>
      </p:bgPr>
    </p:bg>
    <p:spTree>
      <p:nvGrpSpPr>
        <p:cNvPr id="1" name=""/>
        <p:cNvGrpSpPr/>
        <p:nvPr/>
      </p:nvGrpSpPr>
      <p:grpSpPr>
        <a:xfrm>
          <a:off x="0" y="0"/>
          <a:ext cx="0" cy="0"/>
          <a:chOff x="0" y="0"/>
          <a:chExt cx="0" cy="0"/>
        </a:xfrm>
      </p:grpSpPr>
      <p:pic>
        <p:nvPicPr>
          <p:cNvPr id="8" name="Grafik 7" descr="Ein Bild, das Screenshot, Grafiken, Farbigkeit enthält.&#10;&#10;KI-generierte Inhalte können fehlerhaft sein.">
            <a:extLst>
              <a:ext uri="{FF2B5EF4-FFF2-40B4-BE49-F238E27FC236}">
                <a16:creationId xmlns:a16="http://schemas.microsoft.com/office/drawing/2014/main" id="{6C149C7D-EDEA-E2CF-76ED-75CC189BF207}"/>
              </a:ext>
            </a:extLst>
          </p:cNvPr>
          <p:cNvPicPr>
            <a:picLocks noChangeAspect="1"/>
          </p:cNvPicPr>
          <p:nvPr userDrawn="1"/>
        </p:nvPicPr>
        <p:blipFill>
          <a:blip r:embed="rId2"/>
          <a:stretch>
            <a:fillRect/>
          </a:stretch>
        </p:blipFill>
        <p:spPr>
          <a:xfrm>
            <a:off x="2850611" y="196947"/>
            <a:ext cx="9903657" cy="5570807"/>
          </a:xfrm>
          <a:prstGeom prst="rect">
            <a:avLst/>
          </a:prstGeom>
        </p:spPr>
      </p:pic>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chemeClr val="bg1"/>
                </a:solidFill>
                <a:latin typeface="+mn-lt"/>
              </a:rPr>
              <a:t>© 2025 SAP SE or an SAP affiliate company. All rights reserved. See Legal Notice on </a:t>
            </a:r>
            <a:r>
              <a:rPr lang="en-US" sz="600" b="0" i="0" err="1">
                <a:solidFill>
                  <a:schemeClr val="bg1"/>
                </a:solidFill>
                <a:latin typeface="+mn-lt"/>
              </a:rPr>
              <a:t>www.sap.com</a:t>
            </a:r>
            <a:r>
              <a:rPr lang="en-US" sz="600" b="0" i="0">
                <a:solidFill>
                  <a:schemeClr val="bg1"/>
                </a:solidFill>
                <a:latin typeface="+mn-lt"/>
              </a:rPr>
              <a:t>/legal-notice for use terms, disclaimers, disclosures, or restrictions related to this material.</a:t>
            </a:r>
          </a:p>
        </p:txBody>
      </p:sp>
      <p:sp>
        <p:nvSpPr>
          <p:cNvPr id="3" name="Textplatzhalter 6">
            <a:extLst>
              <a:ext uri="{FF2B5EF4-FFF2-40B4-BE49-F238E27FC236}">
                <a16:creationId xmlns:a16="http://schemas.microsoft.com/office/drawing/2014/main" id="{B01F4787-EAB6-6758-FC14-3B358D0B4350}"/>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de-DE"/>
              <a:t>Name</a:t>
            </a:r>
          </a:p>
        </p:txBody>
      </p:sp>
      <p:sp>
        <p:nvSpPr>
          <p:cNvPr id="5" name="Textplatzhalter 2">
            <a:extLst>
              <a:ext uri="{FF2B5EF4-FFF2-40B4-BE49-F238E27FC236}">
                <a16:creationId xmlns:a16="http://schemas.microsoft.com/office/drawing/2014/main" id="{552E7F0D-A8CC-D351-94E0-B93E3F3DEAC4}"/>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chemeClr val="bg1"/>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6" name="Picture 4">
            <a:extLst>
              <a:ext uri="{FF2B5EF4-FFF2-40B4-BE49-F238E27FC236}">
                <a16:creationId xmlns:a16="http://schemas.microsoft.com/office/drawing/2014/main" id="{F8797235-2602-508E-6B35-20DED9161D4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165660" y="5990000"/>
            <a:ext cx="3506400" cy="360000"/>
          </a:xfrm>
          <a:prstGeom prst="rect">
            <a:avLst/>
          </a:prstGeom>
        </p:spPr>
      </p:pic>
      <p:pic>
        <p:nvPicPr>
          <p:cNvPr id="7" name="object 10">
            <a:extLst>
              <a:ext uri="{FF2B5EF4-FFF2-40B4-BE49-F238E27FC236}">
                <a16:creationId xmlns:a16="http://schemas.microsoft.com/office/drawing/2014/main" id="{13CDB3F7-00C7-0239-F25F-0E99260F48B2}"/>
              </a:ext>
            </a:extLst>
          </p:cNvPr>
          <p:cNvPicPr/>
          <p:nvPr userDrawn="1"/>
        </p:nvPicPr>
        <p:blipFill>
          <a:blip r:embed="rId4"/>
          <a:srcRect/>
          <a:stretch/>
        </p:blipFill>
        <p:spPr>
          <a:xfrm>
            <a:off x="498478" y="270676"/>
            <a:ext cx="1516531" cy="214362"/>
          </a:xfrm>
          <a:prstGeom prst="rect">
            <a:avLst/>
          </a:prstGeom>
        </p:spPr>
      </p:pic>
      <p:sp>
        <p:nvSpPr>
          <p:cNvPr id="13" name="TextBox 12">
            <a:extLst>
              <a:ext uri="{FF2B5EF4-FFF2-40B4-BE49-F238E27FC236}">
                <a16:creationId xmlns:a16="http://schemas.microsoft.com/office/drawing/2014/main" id="{32F86EEA-468A-E8C1-9988-BEAB929C1879}"/>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dirty="0">
                <a:solidFill>
                  <a:schemeClr val="bg1"/>
                </a:solidFill>
                <a:latin typeface="72 Brand" panose="020B0504030603020204" pitchFamily="34" charset="0"/>
                <a:ea typeface="72 Brand" pitchFamily="34" charset="-128"/>
                <a:cs typeface="72 Brand" pitchFamily="34" charset="-128"/>
              </a:rPr>
              <a:t>Thank you!</a:t>
            </a:r>
          </a:p>
        </p:txBody>
      </p:sp>
    </p:spTree>
    <p:extLst>
      <p:ext uri="{BB962C8B-B14F-4D97-AF65-F5344CB8AC3E}">
        <p14:creationId xmlns:p14="http://schemas.microsoft.com/office/powerpoint/2010/main" val="117230619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Light Blue">
    <p:bg>
      <p:bgPr>
        <a:solidFill>
          <a:srgbClr val="EBF8FF"/>
        </a:solidFill>
        <a:effectLst/>
      </p:bgPr>
    </p:bg>
    <p:spTree>
      <p:nvGrpSpPr>
        <p:cNvPr id="1" name=""/>
        <p:cNvGrpSpPr/>
        <p:nvPr/>
      </p:nvGrpSpPr>
      <p:grpSpPr>
        <a:xfrm>
          <a:off x="0" y="0"/>
          <a:ext cx="0" cy="0"/>
          <a:chOff x="0" y="0"/>
          <a:chExt cx="0" cy="0"/>
        </a:xfrm>
      </p:grpSpPr>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rgbClr val="00144A"/>
                </a:solidFill>
                <a:latin typeface="+mn-lt"/>
              </a:rPr>
              <a:t>© 2025 SAP SE or an SAP affiliate company. All rights reserved. See Legal Notice on </a:t>
            </a:r>
            <a:r>
              <a:rPr lang="en-US" sz="600" b="0" i="0" err="1">
                <a:solidFill>
                  <a:srgbClr val="00144A"/>
                </a:solidFill>
                <a:latin typeface="+mn-lt"/>
              </a:rPr>
              <a:t>www.sap.com</a:t>
            </a:r>
            <a:r>
              <a:rPr lang="en-US" sz="600" b="0" i="0">
                <a:solidFill>
                  <a:srgbClr val="00144A"/>
                </a:solidFill>
                <a:latin typeface="+mn-lt"/>
              </a:rPr>
              <a:t>/legal-notice for use terms, disclaimers, disclosures, or restrictions related to this material.</a:t>
            </a:r>
          </a:p>
        </p:txBody>
      </p:sp>
      <p:sp>
        <p:nvSpPr>
          <p:cNvPr id="7" name="Textplatzhalter 6">
            <a:extLst>
              <a:ext uri="{FF2B5EF4-FFF2-40B4-BE49-F238E27FC236}">
                <a16:creationId xmlns:a16="http://schemas.microsoft.com/office/drawing/2014/main" id="{092FCA68-7DA8-8A95-904C-BC4FE658586C}"/>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de-DE"/>
              <a:t>Name</a:t>
            </a:r>
          </a:p>
        </p:txBody>
      </p:sp>
      <p:sp>
        <p:nvSpPr>
          <p:cNvPr id="3" name="Textplatzhalter 2">
            <a:extLst>
              <a:ext uri="{FF2B5EF4-FFF2-40B4-BE49-F238E27FC236}">
                <a16:creationId xmlns:a16="http://schemas.microsoft.com/office/drawing/2014/main" id="{585640DA-8699-0ACF-0E7E-02C3C53F5CFA}"/>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rgbClr val="002A86"/>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5" name="Picture 4">
            <a:extLst>
              <a:ext uri="{FF2B5EF4-FFF2-40B4-BE49-F238E27FC236}">
                <a16:creationId xmlns:a16="http://schemas.microsoft.com/office/drawing/2014/main" id="{0E325E92-A092-A296-1447-24BF65F53C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65659" y="5990000"/>
            <a:ext cx="3506403" cy="360000"/>
          </a:xfrm>
          <a:prstGeom prst="rect">
            <a:avLst/>
          </a:prstGeom>
        </p:spPr>
      </p:pic>
      <p:pic>
        <p:nvPicPr>
          <p:cNvPr id="2" name="object 10">
            <a:extLst>
              <a:ext uri="{FF2B5EF4-FFF2-40B4-BE49-F238E27FC236}">
                <a16:creationId xmlns:a16="http://schemas.microsoft.com/office/drawing/2014/main" id="{ED80F4D0-39E0-3001-D857-22E184EE8430}"/>
              </a:ext>
            </a:extLst>
          </p:cNvPr>
          <p:cNvPicPr/>
          <p:nvPr userDrawn="1"/>
        </p:nvPicPr>
        <p:blipFill>
          <a:blip r:embed="rId3"/>
          <a:srcRect/>
          <a:stretch/>
        </p:blipFill>
        <p:spPr>
          <a:xfrm>
            <a:off x="498475" y="270676"/>
            <a:ext cx="1516538" cy="214362"/>
          </a:xfrm>
          <a:prstGeom prst="rect">
            <a:avLst/>
          </a:prstGeom>
        </p:spPr>
      </p:pic>
      <p:sp>
        <p:nvSpPr>
          <p:cNvPr id="6" name="TextBox 5">
            <a:extLst>
              <a:ext uri="{FF2B5EF4-FFF2-40B4-BE49-F238E27FC236}">
                <a16:creationId xmlns:a16="http://schemas.microsoft.com/office/drawing/2014/main" id="{A08B9B42-EDE1-7CEF-B9DE-167E9A24E95C}"/>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a:solidFill>
                  <a:srgbClr val="00144A"/>
                </a:solidFill>
                <a:latin typeface="72 Brand" panose="020B0504030603020204" pitchFamily="34" charset="0"/>
                <a:ea typeface="72 Brand" pitchFamily="34" charset="-128"/>
                <a:cs typeface="72 Brand" pitchFamily="34" charset="-128"/>
              </a:rPr>
              <a:t>Thank you!</a:t>
            </a:r>
          </a:p>
        </p:txBody>
      </p:sp>
      <p:pic>
        <p:nvPicPr>
          <p:cNvPr id="4" name="Grafik 3" descr="Ein Bild, das Screenshot, Grafiken, Farbigkeit enthält.&#10;&#10;KI-generierte Inhalte können fehlerhaft sein.">
            <a:extLst>
              <a:ext uri="{FF2B5EF4-FFF2-40B4-BE49-F238E27FC236}">
                <a16:creationId xmlns:a16="http://schemas.microsoft.com/office/drawing/2014/main" id="{4FB77C3D-C803-A0A6-A0C2-0A302AF0A3F1}"/>
              </a:ext>
            </a:extLst>
          </p:cNvPr>
          <p:cNvPicPr>
            <a:picLocks noChangeAspect="1"/>
          </p:cNvPicPr>
          <p:nvPr userDrawn="1"/>
        </p:nvPicPr>
        <p:blipFill>
          <a:blip r:embed="rId4"/>
          <a:stretch>
            <a:fillRect/>
          </a:stretch>
        </p:blipFill>
        <p:spPr>
          <a:xfrm>
            <a:off x="2850611" y="196947"/>
            <a:ext cx="9903657" cy="5570807"/>
          </a:xfrm>
          <a:prstGeom prst="rect">
            <a:avLst/>
          </a:prstGeom>
        </p:spPr>
      </p:pic>
    </p:spTree>
    <p:extLst>
      <p:ext uri="{BB962C8B-B14F-4D97-AF65-F5344CB8AC3E}">
        <p14:creationId xmlns:p14="http://schemas.microsoft.com/office/powerpoint/2010/main" val="186161797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dirty="0"/>
              <a:t>Speaker Name, SAP</a:t>
            </a:r>
          </a:p>
          <a:p>
            <a:pPr lvl="0"/>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11" name="Grafik 10" descr="Ein Bild, das Kleidung, Menschliches Gesicht, Person, Screenshot enthält.&#10;&#10;KI-generierte Inhalte können fehlerhaft sein.">
            <a:extLst>
              <a:ext uri="{FF2B5EF4-FFF2-40B4-BE49-F238E27FC236}">
                <a16:creationId xmlns:a16="http://schemas.microsoft.com/office/drawing/2014/main" id="{CDF68E14-0038-7C57-0570-81320A0E7D64}"/>
              </a:ext>
            </a:extLst>
          </p:cNvPr>
          <p:cNvPicPr>
            <a:picLocks noChangeAspect="1"/>
          </p:cNvPicPr>
          <p:nvPr userDrawn="1"/>
        </p:nvPicPr>
        <p:blipFill>
          <a:blip r:embed="rId5"/>
          <a:stretch>
            <a:fillRect/>
          </a:stretch>
        </p:blipFill>
        <p:spPr>
          <a:xfrm>
            <a:off x="4445353" y="956737"/>
            <a:ext cx="7374114" cy="4944525"/>
          </a:xfrm>
          <a:prstGeom prst="rect">
            <a:avLst/>
          </a:prstGeom>
        </p:spPr>
      </p:pic>
    </p:spTree>
    <p:extLst>
      <p:ext uri="{BB962C8B-B14F-4D97-AF65-F5344CB8AC3E}">
        <p14:creationId xmlns:p14="http://schemas.microsoft.com/office/powerpoint/2010/main" val="20074471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dirty="0"/>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6" name="object 10">
            <a:extLst>
              <a:ext uri="{FF2B5EF4-FFF2-40B4-BE49-F238E27FC236}">
                <a16:creationId xmlns:a16="http://schemas.microsoft.com/office/drawing/2014/main" id="{E06F435B-B4F2-3C3B-FF01-F2FED0B04E5B}"/>
              </a:ext>
            </a:extLst>
          </p:cNvPr>
          <p:cNvPicPr/>
          <p:nvPr userDrawn="1"/>
        </p:nvPicPr>
        <p:blipFill>
          <a:blip r:embed="rId2"/>
          <a:srcRect/>
          <a:stretch/>
        </p:blipFill>
        <p:spPr>
          <a:xfrm>
            <a:off x="293337" y="284307"/>
            <a:ext cx="1516538" cy="214362"/>
          </a:xfrm>
          <a:prstGeom prst="rect">
            <a:avLst/>
          </a:prstGeom>
        </p:spPr>
      </p:pic>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3"/>
          <a:srcRect/>
          <a:stretch/>
        </p:blipFill>
        <p:spPr>
          <a:xfrm>
            <a:off x="282575" y="6213693"/>
            <a:ext cx="1769400" cy="360000"/>
          </a:xfrm>
          <a:prstGeom prst="rect">
            <a:avLst/>
          </a:prstGeom>
        </p:spPr>
      </p:pic>
      <p:pic>
        <p:nvPicPr>
          <p:cNvPr id="14" name="Grafik 13" descr="Ein Bild, das Menschliches Gesicht, Kleidung, Person, Screenshot enthält.&#10;&#10;KI-generierte Inhalte können fehlerhaft sein.">
            <a:extLst>
              <a:ext uri="{FF2B5EF4-FFF2-40B4-BE49-F238E27FC236}">
                <a16:creationId xmlns:a16="http://schemas.microsoft.com/office/drawing/2014/main" id="{BC94FE32-1FCE-ADF8-9FCE-0CEF75FF74E2}"/>
              </a:ext>
            </a:extLst>
          </p:cNvPr>
          <p:cNvPicPr>
            <a:picLocks noChangeAspect="1"/>
          </p:cNvPicPr>
          <p:nvPr userDrawn="1"/>
        </p:nvPicPr>
        <p:blipFill>
          <a:blip r:embed="rId4"/>
          <a:stretch>
            <a:fillRect/>
          </a:stretch>
        </p:blipFill>
        <p:spPr>
          <a:xfrm>
            <a:off x="4618213" y="1155471"/>
            <a:ext cx="6876985" cy="4605881"/>
          </a:xfrm>
          <a:prstGeom prst="rect">
            <a:avLst/>
          </a:prstGeom>
        </p:spPr>
      </p:pic>
    </p:spTree>
    <p:extLst>
      <p:ext uri="{BB962C8B-B14F-4D97-AF65-F5344CB8AC3E}">
        <p14:creationId xmlns:p14="http://schemas.microsoft.com/office/powerpoint/2010/main" val="26457981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171" userDrawn="1">
          <p15:clr>
            <a:srgbClr val="FBAE40"/>
          </p15:clr>
        </p15:guide>
        <p15:guide id="3" orient="horz" pos="2523" userDrawn="1">
          <p15:clr>
            <a:srgbClr val="FBAE40"/>
          </p15:clr>
        </p15:guide>
        <p15:guide id="4" orient="horz" pos="2334" userDrawn="1">
          <p15:clr>
            <a:srgbClr val="FBAE40"/>
          </p15:clr>
        </p15:guide>
        <p15:guide id="5" orient="horz" pos="3022"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Agenda title"/>
          <p:cNvSpPr>
            <a:spLocks noGrp="1"/>
          </p:cNvSpPr>
          <p:nvPr>
            <p:ph type="title" hasCustomPrompt="1"/>
          </p:nvPr>
        </p:nvSpPr>
        <p:spPr>
          <a:xfrm>
            <a:off x="504000" y="505380"/>
            <a:ext cx="5211000" cy="409019"/>
          </a:xfrm>
        </p:spPr>
        <p:txBody>
          <a:bodyPr/>
          <a:lstStyle>
            <a:lvl1pPr>
              <a:defRPr b="0" i="0">
                <a:latin typeface="72 Brand Medium" panose="020B0504030603020204" pitchFamily="34" charset="0"/>
              </a:defRPr>
            </a:lvl1pPr>
          </a:lstStyle>
          <a:p>
            <a:r>
              <a:rPr lang="en-US"/>
              <a:t>Agenda</a:t>
            </a:r>
          </a:p>
        </p:txBody>
      </p:sp>
      <p:sp>
        <p:nvSpPr>
          <p:cNvPr id="5" name="Text placeholder">
            <a:extLst>
              <a:ext uri="{FF2B5EF4-FFF2-40B4-BE49-F238E27FC236}">
                <a16:creationId xmlns:a16="http://schemas.microsoft.com/office/drawing/2014/main" id="{8E82BE2B-69B2-5121-2AA4-8473C53F0CF1}"/>
              </a:ext>
            </a:extLst>
          </p:cNvPr>
          <p:cNvSpPr>
            <a:spLocks noGrp="1"/>
          </p:cNvSpPr>
          <p:nvPr>
            <p:ph type="body" sz="quarter" idx="11" hasCustomPrompt="1"/>
          </p:nvPr>
        </p:nvSpPr>
        <p:spPr>
          <a:xfrm>
            <a:off x="504000" y="1548000"/>
            <a:ext cx="6212683" cy="4787900"/>
          </a:xfrm>
        </p:spPr>
        <p:txBody>
          <a:bodyPr/>
          <a:lstStyle>
            <a:lvl1pPr>
              <a:defRPr/>
            </a:lvl1pPr>
          </a:lstStyle>
          <a:p>
            <a:pPr lvl="0"/>
            <a:r>
              <a:rPr lang="en-US"/>
              <a:t>Agenda Item/Divider Headline</a:t>
            </a:r>
          </a:p>
          <a:p>
            <a:pPr lvl="1"/>
            <a:r>
              <a:rPr lang="en-US"/>
              <a:t>Details</a:t>
            </a:r>
          </a:p>
        </p:txBody>
      </p:sp>
      <p:sp>
        <p:nvSpPr>
          <p:cNvPr id="11" name="Picture Placeholder 1/3 right">
            <a:extLst>
              <a:ext uri="{FF2B5EF4-FFF2-40B4-BE49-F238E27FC236}">
                <a16:creationId xmlns:a16="http://schemas.microsoft.com/office/drawing/2014/main" id="{DBDDA8C9-7B43-6F20-0BFB-64A2FA0DFDAC}"/>
              </a:ext>
            </a:extLst>
          </p:cNvPr>
          <p:cNvSpPr>
            <a:spLocks noGrp="1"/>
          </p:cNvSpPr>
          <p:nvPr>
            <p:ph type="pic" sz="quarter" idx="10" hasCustomPrompt="1"/>
          </p:nvPr>
        </p:nvSpPr>
        <p:spPr bwMode="gray">
          <a:xfrm>
            <a:off x="7364186" y="0"/>
            <a:ext cx="4830989"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1" userDrawn="1">
          <p15:clr>
            <a:srgbClr val="FBAE40"/>
          </p15:clr>
        </p15:guide>
        <p15:guide id="2" orient="horz" pos="97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Dark Blue">
    <p:bg>
      <p:bgPr>
        <a:solidFill>
          <a:srgbClr val="00144A"/>
        </a:solidFill>
        <a:effectLst/>
      </p:bgPr>
    </p:bg>
    <p:spTree>
      <p:nvGrpSpPr>
        <p:cNvPr id="1" name=""/>
        <p:cNvGrpSpPr/>
        <p:nvPr/>
      </p:nvGrpSpPr>
      <p:grpSpPr>
        <a:xfrm>
          <a:off x="0" y="0"/>
          <a:ext cx="0" cy="0"/>
          <a:chOff x="0" y="0"/>
          <a:chExt cx="0" cy="0"/>
        </a:xfrm>
      </p:grpSpPr>
      <p:sp>
        <p:nvSpPr>
          <p:cNvPr id="4" name="Divider text">
            <a:extLst>
              <a:ext uri="{FF2B5EF4-FFF2-40B4-BE49-F238E27FC236}">
                <a16:creationId xmlns:a16="http://schemas.microsoft.com/office/drawing/2014/main" id="{A412289E-F61C-C4C6-EF03-71EF2CFBC0E6}"/>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chemeClr val="bg1"/>
                </a:solidFill>
                <a:latin typeface="72 Brand Medium" panose="020B0504030603020204" pitchFamily="34" charset="0"/>
              </a:defRPr>
            </a:lvl1pPr>
          </a:lstStyle>
          <a:p>
            <a:r>
              <a:rPr lang="en-US" dirty="0"/>
              <a:t>Divider page</a:t>
            </a:r>
            <a:endParaRPr lang="de-DE" dirty="0"/>
          </a:p>
        </p:txBody>
      </p:sp>
      <p:pic>
        <p:nvPicPr>
          <p:cNvPr id="3" name="Grafik 2" descr="Ein Bild, das Screenshot, Grafiken, Farbigkeit, Electric Blue (Farbe) enthält.&#10;&#10;KI-generierte Inhalte können fehlerhaft sein.">
            <a:extLst>
              <a:ext uri="{FF2B5EF4-FFF2-40B4-BE49-F238E27FC236}">
                <a16:creationId xmlns:a16="http://schemas.microsoft.com/office/drawing/2014/main" id="{74DEEBDB-220B-FC33-E9F5-E0355E26E011}"/>
              </a:ext>
            </a:extLst>
          </p:cNvPr>
          <p:cNvPicPr>
            <a:picLocks noChangeAspect="1"/>
          </p:cNvPicPr>
          <p:nvPr userDrawn="1"/>
        </p:nvPicPr>
        <p:blipFill>
          <a:blip r:embed="rId2"/>
          <a:stretch>
            <a:fillRect/>
          </a:stretch>
        </p:blipFill>
        <p:spPr>
          <a:xfrm>
            <a:off x="5969852" y="2202578"/>
            <a:ext cx="5388254" cy="2183716"/>
          </a:xfrm>
          <a:prstGeom prst="rect">
            <a:avLst/>
          </a:prstGeom>
        </p:spPr>
      </p:pic>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Light Blue">
    <p:bg>
      <p:bgPr>
        <a:solidFill>
          <a:srgbClr val="EBF8FF"/>
        </a:solidFill>
        <a:effectLst/>
      </p:bgPr>
    </p:bg>
    <p:spTree>
      <p:nvGrpSpPr>
        <p:cNvPr id="1" name=""/>
        <p:cNvGrpSpPr/>
        <p:nvPr/>
      </p:nvGrpSpPr>
      <p:grpSpPr>
        <a:xfrm>
          <a:off x="0" y="0"/>
          <a:ext cx="0" cy="0"/>
          <a:chOff x="0" y="0"/>
          <a:chExt cx="0" cy="0"/>
        </a:xfrm>
      </p:grpSpPr>
      <p:sp>
        <p:nvSpPr>
          <p:cNvPr id="2" name="Divider text">
            <a:extLst>
              <a:ext uri="{FF2B5EF4-FFF2-40B4-BE49-F238E27FC236}">
                <a16:creationId xmlns:a16="http://schemas.microsoft.com/office/drawing/2014/main" id="{B8E19BB8-A9B6-70B1-A41B-ECC3C44A45EE}"/>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rgbClr val="00144A"/>
                </a:solidFill>
                <a:latin typeface="72 Brand Medium" panose="020B0504030603020204" pitchFamily="34" charset="0"/>
              </a:defRPr>
            </a:lvl1pPr>
          </a:lstStyle>
          <a:p>
            <a:r>
              <a:rPr lang="en-US" dirty="0"/>
              <a:t>Divider page</a:t>
            </a:r>
            <a:endParaRPr lang="de-DE" dirty="0"/>
          </a:p>
        </p:txBody>
      </p:sp>
      <p:pic>
        <p:nvPicPr>
          <p:cNvPr id="3" name="Grafik 2" descr="Ein Bild, das Grafiken, Screenshot, Grafikdesign, Farbigkeit enthält.&#10;&#10;KI-generierte Inhalte können fehlerhaft sein.">
            <a:extLst>
              <a:ext uri="{FF2B5EF4-FFF2-40B4-BE49-F238E27FC236}">
                <a16:creationId xmlns:a16="http://schemas.microsoft.com/office/drawing/2014/main" id="{0F1D9163-0B5C-5000-AD1B-420F58612E61}"/>
              </a:ext>
            </a:extLst>
          </p:cNvPr>
          <p:cNvPicPr>
            <a:picLocks noChangeAspect="1"/>
          </p:cNvPicPr>
          <p:nvPr userDrawn="1"/>
        </p:nvPicPr>
        <p:blipFill>
          <a:blip r:embed="rId2"/>
          <a:stretch>
            <a:fillRect/>
          </a:stretch>
        </p:blipFill>
        <p:spPr>
          <a:xfrm>
            <a:off x="6450152" y="1564395"/>
            <a:ext cx="4307142" cy="3404212"/>
          </a:xfrm>
          <a:prstGeom prst="rect">
            <a:avLst/>
          </a:prstGeom>
        </p:spPr>
      </p:pic>
    </p:spTree>
    <p:extLst>
      <p:ext uri="{BB962C8B-B14F-4D97-AF65-F5344CB8AC3E}">
        <p14:creationId xmlns:p14="http://schemas.microsoft.com/office/powerpoint/2010/main" val="669827272"/>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sp>
        <p:nvSpPr>
          <p:cNvPr id="2" name="Quote placeholder">
            <a:extLst>
              <a:ext uri="{FF2B5EF4-FFF2-40B4-BE49-F238E27FC236}">
                <a16:creationId xmlns:a16="http://schemas.microsoft.com/office/drawing/2014/main" id="{69016EE0-15AC-8AC3-D463-DC5DC610569B}"/>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chemeClr val="bg1"/>
                </a:solidFill>
                <a:latin typeface="72 Brand Medium" panose="020B0504030603020204" pitchFamily="34" charset="0"/>
              </a:defRPr>
            </a:lvl1pPr>
            <a:lvl2pPr marL="0" indent="0">
              <a:buNone/>
              <a:defRPr sz="1600">
                <a:solidFill>
                  <a:schemeClr val="bg1"/>
                </a:solidFill>
              </a:defRPr>
            </a:lvl2pPr>
          </a:lstStyle>
          <a:p>
            <a:pPr lvl="0"/>
            <a:r>
              <a:rPr lang="en-US" noProof="0" dirty="0"/>
              <a:t>“Quote goes here </a:t>
            </a:r>
            <a:br>
              <a:rPr lang="en-US" noProof="0" dirty="0"/>
            </a:br>
            <a:r>
              <a:rPr lang="en-US" noProof="0" dirty="0"/>
              <a:t>and here.”</a:t>
            </a:r>
          </a:p>
          <a:p>
            <a:pPr lvl="1"/>
            <a:r>
              <a:rPr lang="en-US" noProof="0" dirty="0"/>
              <a:t>Source</a:t>
            </a:r>
          </a:p>
        </p:txBody>
      </p:sp>
      <p:pic>
        <p:nvPicPr>
          <p:cNvPr id="26" name="Grafik 25">
            <a:extLst>
              <a:ext uri="{FF2B5EF4-FFF2-40B4-BE49-F238E27FC236}">
                <a16:creationId xmlns:a16="http://schemas.microsoft.com/office/drawing/2014/main" id="{BF5A9396-A07D-6E06-45A1-4C3DA3FAF659}"/>
              </a:ext>
            </a:extLst>
          </p:cNvPr>
          <p:cNvPicPr>
            <a:picLocks noChangeAspect="1"/>
          </p:cNvPicPr>
          <p:nvPr userDrawn="1"/>
        </p:nvPicPr>
        <p:blipFill>
          <a:blip r:embed="rId3"/>
          <a:srcRect l="56665" r="-30972"/>
          <a:stretch>
            <a:fillRect/>
          </a:stretch>
        </p:blipFill>
        <p:spPr>
          <a:xfrm>
            <a:off x="0" y="-685863"/>
            <a:ext cx="4670474" cy="8007542"/>
          </a:xfrm>
          <a:prstGeom prst="rect">
            <a:avLst/>
          </a:prstGeom>
        </p:spPr>
      </p:pic>
    </p:spTree>
    <p:extLst>
      <p:ext uri="{BB962C8B-B14F-4D97-AF65-F5344CB8AC3E}">
        <p14:creationId xmlns:p14="http://schemas.microsoft.com/office/powerpoint/2010/main" val="9327859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2682" userDrawn="1">
          <p15:clr>
            <a:srgbClr val="FBAE40"/>
          </p15:clr>
        </p15:guide>
        <p15:guide id="6" pos="736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rgbClr val="EBF8FF"/>
        </a:solidFill>
        <a:effectLst/>
      </p:bgPr>
    </p:bg>
    <p:spTree>
      <p:nvGrpSpPr>
        <p:cNvPr id="1" name=""/>
        <p:cNvGrpSpPr/>
        <p:nvPr/>
      </p:nvGrpSpPr>
      <p:grpSpPr>
        <a:xfrm>
          <a:off x="0" y="0"/>
          <a:ext cx="0" cy="0"/>
          <a:chOff x="0" y="0"/>
          <a:chExt cx="0" cy="0"/>
        </a:xfrm>
      </p:grpSpPr>
      <p:sp>
        <p:nvSpPr>
          <p:cNvPr id="5" name="Quote placeholder">
            <a:extLst>
              <a:ext uri="{FF2B5EF4-FFF2-40B4-BE49-F238E27FC236}">
                <a16:creationId xmlns:a16="http://schemas.microsoft.com/office/drawing/2014/main" id="{2F562D68-12E0-FC6D-5FA2-8F0F5950F22A}"/>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rgbClr val="00144A"/>
                </a:solidFill>
                <a:latin typeface="72 Brand Medium" panose="020B0504030603020204" pitchFamily="34" charset="0"/>
              </a:defRPr>
            </a:lvl1pPr>
            <a:lvl2pPr marL="0" indent="0">
              <a:buNone/>
              <a:defRPr sz="1600">
                <a:solidFill>
                  <a:srgbClr val="00144A"/>
                </a:solidFill>
              </a:defRPr>
            </a:lvl2pPr>
          </a:lstStyle>
          <a:p>
            <a:pPr lvl="0"/>
            <a:r>
              <a:rPr lang="en-US" noProof="0" dirty="0"/>
              <a:t>“Quote goes here </a:t>
            </a:r>
            <a:br>
              <a:rPr lang="en-US" noProof="0" dirty="0"/>
            </a:br>
            <a:r>
              <a:rPr lang="en-US" noProof="0" dirty="0"/>
              <a:t>and here.”</a:t>
            </a:r>
          </a:p>
          <a:p>
            <a:pPr lvl="1"/>
            <a:r>
              <a:rPr lang="en-US" noProof="0" dirty="0"/>
              <a:t>Source</a:t>
            </a:r>
          </a:p>
        </p:txBody>
      </p:sp>
      <p:pic>
        <p:nvPicPr>
          <p:cNvPr id="23" name="Grafik 22" descr="Ein Bild, das Screenshot, Farbigkeit, Grafiken, Design enthält.&#10;&#10;KI-generierte Inhalte können fehlerhaft sein.">
            <a:extLst>
              <a:ext uri="{FF2B5EF4-FFF2-40B4-BE49-F238E27FC236}">
                <a16:creationId xmlns:a16="http://schemas.microsoft.com/office/drawing/2014/main" id="{3F193346-BE53-D607-580F-690C2CC99A73}"/>
              </a:ext>
            </a:extLst>
          </p:cNvPr>
          <p:cNvPicPr>
            <a:picLocks noChangeAspect="1"/>
          </p:cNvPicPr>
          <p:nvPr userDrawn="1"/>
        </p:nvPicPr>
        <p:blipFill>
          <a:blip r:embed="rId3"/>
          <a:srcRect l="50232"/>
          <a:stretch>
            <a:fillRect/>
          </a:stretch>
        </p:blipFill>
        <p:spPr>
          <a:xfrm>
            <a:off x="0" y="-685863"/>
            <a:ext cx="3016719" cy="8007542"/>
          </a:xfrm>
          <a:prstGeom prst="rect">
            <a:avLst/>
          </a:prstGeom>
        </p:spPr>
      </p:pic>
    </p:spTree>
    <p:extLst>
      <p:ext uri="{BB962C8B-B14F-4D97-AF65-F5344CB8AC3E}">
        <p14:creationId xmlns:p14="http://schemas.microsoft.com/office/powerpoint/2010/main" val="3268093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3204" userDrawn="1">
          <p15:clr>
            <a:srgbClr val="FBAE40"/>
          </p15:clr>
        </p15:guide>
        <p15:guide id="6" pos="7363" userDrawn="1">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92.xml"/><Relationship Id="rId21" Type="http://schemas.openxmlformats.org/officeDocument/2006/relationships/slideLayout" Target="../slideLayouts/slideLayout21.xml"/><Relationship Id="rId42" Type="http://schemas.openxmlformats.org/officeDocument/2006/relationships/tags" Target="../tags/tag17.xml"/><Relationship Id="rId63" Type="http://schemas.openxmlformats.org/officeDocument/2006/relationships/tags" Target="../tags/tag38.xml"/><Relationship Id="rId84" Type="http://schemas.openxmlformats.org/officeDocument/2006/relationships/tags" Target="../tags/tag59.xml"/><Relationship Id="rId138" Type="http://schemas.openxmlformats.org/officeDocument/2006/relationships/tags" Target="../tags/tag113.xml"/><Relationship Id="rId107" Type="http://schemas.openxmlformats.org/officeDocument/2006/relationships/tags" Target="../tags/tag82.xml"/><Relationship Id="rId11" Type="http://schemas.openxmlformats.org/officeDocument/2006/relationships/slideLayout" Target="../slideLayouts/slideLayout11.xml"/><Relationship Id="rId32" Type="http://schemas.openxmlformats.org/officeDocument/2006/relationships/tags" Target="../tags/tag7.xml"/><Relationship Id="rId53" Type="http://schemas.openxmlformats.org/officeDocument/2006/relationships/tags" Target="../tags/tag28.xml"/><Relationship Id="rId74" Type="http://schemas.openxmlformats.org/officeDocument/2006/relationships/tags" Target="../tags/tag49.xml"/><Relationship Id="rId128" Type="http://schemas.openxmlformats.org/officeDocument/2006/relationships/tags" Target="../tags/tag103.xml"/><Relationship Id="rId149" Type="http://schemas.openxmlformats.org/officeDocument/2006/relationships/tags" Target="../tags/tag124.xml"/><Relationship Id="rId5" Type="http://schemas.openxmlformats.org/officeDocument/2006/relationships/slideLayout" Target="../slideLayouts/slideLayout5.xml"/><Relationship Id="rId95" Type="http://schemas.openxmlformats.org/officeDocument/2006/relationships/tags" Target="../tags/tag70.xml"/><Relationship Id="rId22" Type="http://schemas.openxmlformats.org/officeDocument/2006/relationships/slideLayout" Target="../slideLayouts/slideLayout22.xml"/><Relationship Id="rId27" Type="http://schemas.openxmlformats.org/officeDocument/2006/relationships/tags" Target="../tags/tag2.xml"/><Relationship Id="rId43" Type="http://schemas.openxmlformats.org/officeDocument/2006/relationships/tags" Target="../tags/tag18.xml"/><Relationship Id="rId48" Type="http://schemas.openxmlformats.org/officeDocument/2006/relationships/tags" Target="../tags/tag23.xml"/><Relationship Id="rId64" Type="http://schemas.openxmlformats.org/officeDocument/2006/relationships/tags" Target="../tags/tag39.xml"/><Relationship Id="rId69" Type="http://schemas.openxmlformats.org/officeDocument/2006/relationships/tags" Target="../tags/tag44.xml"/><Relationship Id="rId113" Type="http://schemas.openxmlformats.org/officeDocument/2006/relationships/tags" Target="../tags/tag88.xml"/><Relationship Id="rId118" Type="http://schemas.openxmlformats.org/officeDocument/2006/relationships/tags" Target="../tags/tag93.xml"/><Relationship Id="rId134" Type="http://schemas.openxmlformats.org/officeDocument/2006/relationships/tags" Target="../tags/tag109.xml"/><Relationship Id="rId139" Type="http://schemas.openxmlformats.org/officeDocument/2006/relationships/tags" Target="../tags/tag114.xml"/><Relationship Id="rId80" Type="http://schemas.openxmlformats.org/officeDocument/2006/relationships/tags" Target="../tags/tag55.xml"/><Relationship Id="rId85" Type="http://schemas.openxmlformats.org/officeDocument/2006/relationships/tags" Target="../tags/tag6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8.xml"/><Relationship Id="rId38" Type="http://schemas.openxmlformats.org/officeDocument/2006/relationships/tags" Target="../tags/tag13.xml"/><Relationship Id="rId59" Type="http://schemas.openxmlformats.org/officeDocument/2006/relationships/tags" Target="../tags/tag34.xml"/><Relationship Id="rId103" Type="http://schemas.openxmlformats.org/officeDocument/2006/relationships/tags" Target="../tags/tag78.xml"/><Relationship Id="rId108" Type="http://schemas.openxmlformats.org/officeDocument/2006/relationships/tags" Target="../tags/tag83.xml"/><Relationship Id="rId124" Type="http://schemas.openxmlformats.org/officeDocument/2006/relationships/tags" Target="../tags/tag99.xml"/><Relationship Id="rId129" Type="http://schemas.openxmlformats.org/officeDocument/2006/relationships/tags" Target="../tags/tag104.xml"/><Relationship Id="rId54" Type="http://schemas.openxmlformats.org/officeDocument/2006/relationships/tags" Target="../tags/tag29.xml"/><Relationship Id="rId70" Type="http://schemas.openxmlformats.org/officeDocument/2006/relationships/tags" Target="../tags/tag45.xml"/><Relationship Id="rId75" Type="http://schemas.openxmlformats.org/officeDocument/2006/relationships/tags" Target="../tags/tag50.xml"/><Relationship Id="rId91" Type="http://schemas.openxmlformats.org/officeDocument/2006/relationships/tags" Target="../tags/tag66.xml"/><Relationship Id="rId96" Type="http://schemas.openxmlformats.org/officeDocument/2006/relationships/tags" Target="../tags/tag71.xml"/><Relationship Id="rId140" Type="http://schemas.openxmlformats.org/officeDocument/2006/relationships/tags" Target="../tags/tag115.xml"/><Relationship Id="rId145" Type="http://schemas.openxmlformats.org/officeDocument/2006/relationships/tags" Target="../tags/tag120.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tags" Target="../tags/tag3.xml"/><Relationship Id="rId49" Type="http://schemas.openxmlformats.org/officeDocument/2006/relationships/tags" Target="../tags/tag24.xml"/><Relationship Id="rId114" Type="http://schemas.openxmlformats.org/officeDocument/2006/relationships/tags" Target="../tags/tag89.xml"/><Relationship Id="rId119" Type="http://schemas.openxmlformats.org/officeDocument/2006/relationships/tags" Target="../tags/tag94.xml"/><Relationship Id="rId44" Type="http://schemas.openxmlformats.org/officeDocument/2006/relationships/tags" Target="../tags/tag19.xml"/><Relationship Id="rId60" Type="http://schemas.openxmlformats.org/officeDocument/2006/relationships/tags" Target="../tags/tag35.xml"/><Relationship Id="rId65" Type="http://schemas.openxmlformats.org/officeDocument/2006/relationships/tags" Target="../tags/tag40.xml"/><Relationship Id="rId81" Type="http://schemas.openxmlformats.org/officeDocument/2006/relationships/tags" Target="../tags/tag56.xml"/><Relationship Id="rId86" Type="http://schemas.openxmlformats.org/officeDocument/2006/relationships/tags" Target="../tags/tag61.xml"/><Relationship Id="rId130" Type="http://schemas.openxmlformats.org/officeDocument/2006/relationships/tags" Target="../tags/tag105.xml"/><Relationship Id="rId135" Type="http://schemas.openxmlformats.org/officeDocument/2006/relationships/tags" Target="../tags/tag110.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4.xml"/><Relationship Id="rId109" Type="http://schemas.openxmlformats.org/officeDocument/2006/relationships/tags" Target="../tags/tag84.xml"/><Relationship Id="rId34" Type="http://schemas.openxmlformats.org/officeDocument/2006/relationships/tags" Target="../tags/tag9.xml"/><Relationship Id="rId50" Type="http://schemas.openxmlformats.org/officeDocument/2006/relationships/tags" Target="../tags/tag25.xml"/><Relationship Id="rId55" Type="http://schemas.openxmlformats.org/officeDocument/2006/relationships/tags" Target="../tags/tag30.xml"/><Relationship Id="rId76" Type="http://schemas.openxmlformats.org/officeDocument/2006/relationships/tags" Target="../tags/tag51.xml"/><Relationship Id="rId97" Type="http://schemas.openxmlformats.org/officeDocument/2006/relationships/tags" Target="../tags/tag72.xml"/><Relationship Id="rId104" Type="http://schemas.openxmlformats.org/officeDocument/2006/relationships/tags" Target="../tags/tag79.xml"/><Relationship Id="rId120" Type="http://schemas.openxmlformats.org/officeDocument/2006/relationships/tags" Target="../tags/tag95.xml"/><Relationship Id="rId125" Type="http://schemas.openxmlformats.org/officeDocument/2006/relationships/tags" Target="../tags/tag100.xml"/><Relationship Id="rId141" Type="http://schemas.openxmlformats.org/officeDocument/2006/relationships/tags" Target="../tags/tag116.xml"/><Relationship Id="rId146" Type="http://schemas.openxmlformats.org/officeDocument/2006/relationships/tags" Target="../tags/tag121.xml"/><Relationship Id="rId7" Type="http://schemas.openxmlformats.org/officeDocument/2006/relationships/slideLayout" Target="../slideLayouts/slideLayout7.xml"/><Relationship Id="rId71" Type="http://schemas.openxmlformats.org/officeDocument/2006/relationships/tags" Target="../tags/tag46.xml"/><Relationship Id="rId92" Type="http://schemas.openxmlformats.org/officeDocument/2006/relationships/tags" Target="../tags/tag67.xml"/><Relationship Id="rId2" Type="http://schemas.openxmlformats.org/officeDocument/2006/relationships/slideLayout" Target="../slideLayouts/slideLayout2.xml"/><Relationship Id="rId29" Type="http://schemas.openxmlformats.org/officeDocument/2006/relationships/tags" Target="../tags/tag4.xml"/><Relationship Id="rId24" Type="http://schemas.openxmlformats.org/officeDocument/2006/relationships/slideLayout" Target="../slideLayouts/slideLayout24.xml"/><Relationship Id="rId40" Type="http://schemas.openxmlformats.org/officeDocument/2006/relationships/tags" Target="../tags/tag15.xml"/><Relationship Id="rId45" Type="http://schemas.openxmlformats.org/officeDocument/2006/relationships/tags" Target="../tags/tag20.xml"/><Relationship Id="rId66" Type="http://schemas.openxmlformats.org/officeDocument/2006/relationships/tags" Target="../tags/tag41.xml"/><Relationship Id="rId87" Type="http://schemas.openxmlformats.org/officeDocument/2006/relationships/tags" Target="../tags/tag62.xml"/><Relationship Id="rId110" Type="http://schemas.openxmlformats.org/officeDocument/2006/relationships/tags" Target="../tags/tag85.xml"/><Relationship Id="rId115" Type="http://schemas.openxmlformats.org/officeDocument/2006/relationships/tags" Target="../tags/tag90.xml"/><Relationship Id="rId131" Type="http://schemas.openxmlformats.org/officeDocument/2006/relationships/tags" Target="../tags/tag106.xml"/><Relationship Id="rId136" Type="http://schemas.openxmlformats.org/officeDocument/2006/relationships/tags" Target="../tags/tag111.xml"/><Relationship Id="rId61" Type="http://schemas.openxmlformats.org/officeDocument/2006/relationships/tags" Target="../tags/tag36.xml"/><Relationship Id="rId82" Type="http://schemas.openxmlformats.org/officeDocument/2006/relationships/tags" Target="../tags/tag57.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tags" Target="../tags/tag5.xml"/><Relationship Id="rId35" Type="http://schemas.openxmlformats.org/officeDocument/2006/relationships/tags" Target="../tags/tag10.xml"/><Relationship Id="rId56" Type="http://schemas.openxmlformats.org/officeDocument/2006/relationships/tags" Target="../tags/tag31.xml"/><Relationship Id="rId77" Type="http://schemas.openxmlformats.org/officeDocument/2006/relationships/tags" Target="../tags/tag52.xml"/><Relationship Id="rId100" Type="http://schemas.openxmlformats.org/officeDocument/2006/relationships/tags" Target="../tags/tag75.xml"/><Relationship Id="rId105" Type="http://schemas.openxmlformats.org/officeDocument/2006/relationships/tags" Target="../tags/tag80.xml"/><Relationship Id="rId126" Type="http://schemas.openxmlformats.org/officeDocument/2006/relationships/tags" Target="../tags/tag101.xml"/><Relationship Id="rId147" Type="http://schemas.openxmlformats.org/officeDocument/2006/relationships/tags" Target="../tags/tag122.xml"/><Relationship Id="rId8" Type="http://schemas.openxmlformats.org/officeDocument/2006/relationships/slideLayout" Target="../slideLayouts/slideLayout8.xml"/><Relationship Id="rId51" Type="http://schemas.openxmlformats.org/officeDocument/2006/relationships/tags" Target="../tags/tag26.xml"/><Relationship Id="rId72" Type="http://schemas.openxmlformats.org/officeDocument/2006/relationships/tags" Target="../tags/tag47.xml"/><Relationship Id="rId93" Type="http://schemas.openxmlformats.org/officeDocument/2006/relationships/tags" Target="../tags/tag68.xml"/><Relationship Id="rId98" Type="http://schemas.openxmlformats.org/officeDocument/2006/relationships/tags" Target="../tags/tag73.xml"/><Relationship Id="rId121" Type="http://schemas.openxmlformats.org/officeDocument/2006/relationships/tags" Target="../tags/tag96.xml"/><Relationship Id="rId142" Type="http://schemas.openxmlformats.org/officeDocument/2006/relationships/tags" Target="../tags/tag117.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21.xml"/><Relationship Id="rId67" Type="http://schemas.openxmlformats.org/officeDocument/2006/relationships/tags" Target="../tags/tag42.xml"/><Relationship Id="rId116" Type="http://schemas.openxmlformats.org/officeDocument/2006/relationships/tags" Target="../tags/tag91.xml"/><Relationship Id="rId137" Type="http://schemas.openxmlformats.org/officeDocument/2006/relationships/tags" Target="../tags/tag112.xml"/><Relationship Id="rId20" Type="http://schemas.openxmlformats.org/officeDocument/2006/relationships/slideLayout" Target="../slideLayouts/slideLayout20.xml"/><Relationship Id="rId41" Type="http://schemas.openxmlformats.org/officeDocument/2006/relationships/tags" Target="../tags/tag16.xml"/><Relationship Id="rId62" Type="http://schemas.openxmlformats.org/officeDocument/2006/relationships/tags" Target="../tags/tag37.xml"/><Relationship Id="rId83" Type="http://schemas.openxmlformats.org/officeDocument/2006/relationships/tags" Target="../tags/tag58.xml"/><Relationship Id="rId88" Type="http://schemas.openxmlformats.org/officeDocument/2006/relationships/tags" Target="../tags/tag63.xml"/><Relationship Id="rId111" Type="http://schemas.openxmlformats.org/officeDocument/2006/relationships/tags" Target="../tags/tag86.xml"/><Relationship Id="rId132" Type="http://schemas.openxmlformats.org/officeDocument/2006/relationships/tags" Target="../tags/tag107.xml"/><Relationship Id="rId15" Type="http://schemas.openxmlformats.org/officeDocument/2006/relationships/slideLayout" Target="../slideLayouts/slideLayout15.xml"/><Relationship Id="rId36" Type="http://schemas.openxmlformats.org/officeDocument/2006/relationships/tags" Target="../tags/tag11.xml"/><Relationship Id="rId57" Type="http://schemas.openxmlformats.org/officeDocument/2006/relationships/tags" Target="../tags/tag32.xml"/><Relationship Id="rId106" Type="http://schemas.openxmlformats.org/officeDocument/2006/relationships/tags" Target="../tags/tag81.xml"/><Relationship Id="rId127" Type="http://schemas.openxmlformats.org/officeDocument/2006/relationships/tags" Target="../tags/tag102.xml"/><Relationship Id="rId10" Type="http://schemas.openxmlformats.org/officeDocument/2006/relationships/slideLayout" Target="../slideLayouts/slideLayout10.xml"/><Relationship Id="rId31" Type="http://schemas.openxmlformats.org/officeDocument/2006/relationships/tags" Target="../tags/tag6.xml"/><Relationship Id="rId52" Type="http://schemas.openxmlformats.org/officeDocument/2006/relationships/tags" Target="../tags/tag27.xml"/><Relationship Id="rId73" Type="http://schemas.openxmlformats.org/officeDocument/2006/relationships/tags" Target="../tags/tag48.xml"/><Relationship Id="rId78" Type="http://schemas.openxmlformats.org/officeDocument/2006/relationships/tags" Target="../tags/tag53.xml"/><Relationship Id="rId94" Type="http://schemas.openxmlformats.org/officeDocument/2006/relationships/tags" Target="../tags/tag69.xml"/><Relationship Id="rId99" Type="http://schemas.openxmlformats.org/officeDocument/2006/relationships/tags" Target="../tags/tag74.xml"/><Relationship Id="rId101" Type="http://schemas.openxmlformats.org/officeDocument/2006/relationships/tags" Target="../tags/tag76.xml"/><Relationship Id="rId122" Type="http://schemas.openxmlformats.org/officeDocument/2006/relationships/tags" Target="../tags/tag97.xml"/><Relationship Id="rId143" Type="http://schemas.openxmlformats.org/officeDocument/2006/relationships/tags" Target="../tags/tag118.xml"/><Relationship Id="rId148" Type="http://schemas.openxmlformats.org/officeDocument/2006/relationships/tags" Target="../tags/tag12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47" Type="http://schemas.openxmlformats.org/officeDocument/2006/relationships/tags" Target="../tags/tag22.xml"/><Relationship Id="rId68" Type="http://schemas.openxmlformats.org/officeDocument/2006/relationships/tags" Target="../tags/tag43.xml"/><Relationship Id="rId89" Type="http://schemas.openxmlformats.org/officeDocument/2006/relationships/tags" Target="../tags/tag64.xml"/><Relationship Id="rId112" Type="http://schemas.openxmlformats.org/officeDocument/2006/relationships/tags" Target="../tags/tag87.xml"/><Relationship Id="rId133" Type="http://schemas.openxmlformats.org/officeDocument/2006/relationships/tags" Target="../tags/tag108.xml"/><Relationship Id="rId16" Type="http://schemas.openxmlformats.org/officeDocument/2006/relationships/slideLayout" Target="../slideLayouts/slideLayout16.xml"/><Relationship Id="rId37" Type="http://schemas.openxmlformats.org/officeDocument/2006/relationships/tags" Target="../tags/tag12.xml"/><Relationship Id="rId58" Type="http://schemas.openxmlformats.org/officeDocument/2006/relationships/tags" Target="../tags/tag33.xml"/><Relationship Id="rId79" Type="http://schemas.openxmlformats.org/officeDocument/2006/relationships/tags" Target="../tags/tag54.xml"/><Relationship Id="rId102" Type="http://schemas.openxmlformats.org/officeDocument/2006/relationships/tags" Target="../tags/tag77.xml"/><Relationship Id="rId123" Type="http://schemas.openxmlformats.org/officeDocument/2006/relationships/tags" Target="../tags/tag98.xml"/><Relationship Id="rId144" Type="http://schemas.openxmlformats.org/officeDocument/2006/relationships/tags" Target="../tags/tag119.xml"/><Relationship Id="rId90"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dirty="0">
              <a:latin typeface="+mn-lt"/>
            </a:endParaRPr>
          </a:p>
        </p:txBody>
      </p:sp>
      <p:sp>
        <p:nvSpPr>
          <p:cNvPr id="3" name="Text Placeholder"/>
          <p:cNvSpPr>
            <a:spLocks noGrp="1"/>
          </p:cNvSpPr>
          <p:nvPr userDrawn="1">
            <p:ph type="body" idx="1"/>
          </p:nvPr>
        </p:nvSpPr>
        <p:spPr bwMode="black">
          <a:xfrm>
            <a:off x="504001" y="1548560"/>
            <a:ext cx="11186476" cy="4788000"/>
          </a:xfrm>
          <a:prstGeom prst="rect">
            <a:avLst/>
          </a:prstGeom>
        </p:spPr>
        <p:txBody>
          <a:bodyPr vert="horz" lIns="0" tIns="0" rIns="0" bIns="0" rtlCol="0">
            <a:no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7"/>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8"/>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9"/>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0"/>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1"/>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80" r:id="rId1"/>
    <p:sldLayoutId id="2147483861" r:id="rId2"/>
    <p:sldLayoutId id="2147483862" r:id="rId3"/>
    <p:sldLayoutId id="2147483819" r:id="rId4"/>
    <p:sldLayoutId id="2147483741" r:id="rId5"/>
    <p:sldLayoutId id="2147483765" r:id="rId6"/>
    <p:sldLayoutId id="2147483800" r:id="rId7"/>
    <p:sldLayoutId id="2147483744" r:id="rId8"/>
    <p:sldLayoutId id="2147483860" r:id="rId9"/>
    <p:sldLayoutId id="2147483864" r:id="rId10"/>
    <p:sldLayoutId id="2147483865" r:id="rId11"/>
    <p:sldLayoutId id="2147483743" r:id="rId12"/>
    <p:sldLayoutId id="2147483774" r:id="rId13"/>
    <p:sldLayoutId id="2147483863" r:id="rId14"/>
    <p:sldLayoutId id="2147483745" r:id="rId15"/>
    <p:sldLayoutId id="2147483760" r:id="rId16"/>
    <p:sldLayoutId id="2147483768" r:id="rId17"/>
    <p:sldLayoutId id="2147483769" r:id="rId18"/>
    <p:sldLayoutId id="2147483770" r:id="rId19"/>
    <p:sldLayoutId id="2147483757" r:id="rId20"/>
    <p:sldLayoutId id="2147483771" r:id="rId21"/>
    <p:sldLayoutId id="2147483763" r:id="rId22"/>
    <p:sldLayoutId id="2147483751" r:id="rId23"/>
    <p:sldLayoutId id="2147483824" r:id="rId24"/>
    <p:sldLayoutId id="2147483802" r:id="rId25"/>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72 Brand" panose="02000000000000000000" pitchFamily="2" charset="0"/>
        <a:buChar char="​"/>
        <a:defRPr sz="2000" b="0" i="0" kern="1200">
          <a:solidFill>
            <a:schemeClr val="tx1"/>
          </a:solidFill>
          <a:latin typeface="+mn-lt"/>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73" userDrawn="1">
          <p15:clr>
            <a:srgbClr val="F26B43"/>
          </p15:clr>
        </p15:guide>
        <p15:guide id="3" orient="horz" pos="317" userDrawn="1">
          <p15:clr>
            <a:srgbClr val="F26B43"/>
          </p15:clr>
        </p15:guide>
        <p15:guide id="4" pos="317" userDrawn="1">
          <p15:clr>
            <a:srgbClr val="F26B43"/>
          </p15:clr>
        </p15:guide>
        <p15:guide id="5" pos="7373" userDrawn="1">
          <p15:clr>
            <a:srgbClr val="F26B43"/>
          </p15:clr>
        </p15:guide>
        <p15:guide id="6"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30.svg"/><Relationship Id="rId20" Type="http://schemas.openxmlformats.org/officeDocument/2006/relationships/image" Target="../media/image34.svg"/><Relationship Id="rId29" Type="http://schemas.openxmlformats.org/officeDocument/2006/relationships/image" Target="../media/image43.svg"/><Relationship Id="rId1" Type="http://schemas.openxmlformats.org/officeDocument/2006/relationships/slideLayout" Target="../slideLayouts/slideLayout13.xml"/><Relationship Id="rId6" Type="http://schemas.openxmlformats.org/officeDocument/2006/relationships/image" Target="../media/image20.sv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svg"/><Relationship Id="rId27" Type="http://schemas.openxmlformats.org/officeDocument/2006/relationships/image" Target="../media/image41.sv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30.svg"/><Relationship Id="rId20" Type="http://schemas.openxmlformats.org/officeDocument/2006/relationships/image" Target="../media/image34.svg"/><Relationship Id="rId29" Type="http://schemas.openxmlformats.org/officeDocument/2006/relationships/image" Target="../media/image43.svg"/><Relationship Id="rId1" Type="http://schemas.openxmlformats.org/officeDocument/2006/relationships/slideLayout" Target="../slideLayouts/slideLayout13.xml"/><Relationship Id="rId6" Type="http://schemas.openxmlformats.org/officeDocument/2006/relationships/image" Target="../media/image20.sv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svg"/><Relationship Id="rId27"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hyperlink" Target="mailto:prashant.gautam@sap.com" TargetMode="External"/><Relationship Id="rId2" Type="http://schemas.openxmlformats.org/officeDocument/2006/relationships/hyperlink" Target="mailto:Sunny.kapoor@sap.com" TargetMode="External"/><Relationship Id="rId1" Type="http://schemas.openxmlformats.org/officeDocument/2006/relationships/slideLayout" Target="../slideLayouts/slideLayout24.xml"/><Relationship Id="rId5" Type="http://schemas.openxmlformats.org/officeDocument/2006/relationships/hyperlink" Target="mailto:piyush.gakhar@sap.com" TargetMode="External"/><Relationship Id="rId4" Type="http://schemas.openxmlformats.org/officeDocument/2006/relationships/hyperlink" Target="mailto:k.strothmann@sa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A17822-DC0F-5756-43AD-6D4DFD672D01}"/>
              </a:ext>
            </a:extLst>
          </p:cNvPr>
          <p:cNvSpPr>
            <a:spLocks noGrp="1"/>
          </p:cNvSpPr>
          <p:nvPr>
            <p:ph type="title"/>
          </p:nvPr>
        </p:nvSpPr>
        <p:spPr/>
        <p:txBody>
          <a:bodyPr/>
          <a:lstStyle/>
          <a:p>
            <a:r>
              <a:rPr lang="en-IN" b="1" dirty="0"/>
              <a:t>Real-time data for AI agents: Grounding with event-driven architecture</a:t>
            </a:r>
            <a:endParaRPr lang="de-DE" dirty="0"/>
          </a:p>
        </p:txBody>
      </p:sp>
      <p:sp>
        <p:nvSpPr>
          <p:cNvPr id="3" name="Textplatzhalter 2">
            <a:extLst>
              <a:ext uri="{FF2B5EF4-FFF2-40B4-BE49-F238E27FC236}">
                <a16:creationId xmlns:a16="http://schemas.microsoft.com/office/drawing/2014/main" id="{5F4C633E-6121-9D5A-A44C-9E590B839354}"/>
              </a:ext>
            </a:extLst>
          </p:cNvPr>
          <p:cNvSpPr>
            <a:spLocks noGrp="1"/>
          </p:cNvSpPr>
          <p:nvPr>
            <p:ph type="body" sz="quarter" idx="23"/>
          </p:nvPr>
        </p:nvSpPr>
        <p:spPr>
          <a:xfrm>
            <a:off x="293337" y="4027469"/>
            <a:ext cx="4664743" cy="503434"/>
          </a:xfrm>
        </p:spPr>
        <p:txBody>
          <a:bodyPr>
            <a:normAutofit fontScale="77500" lnSpcReduction="20000"/>
          </a:bodyPr>
          <a:lstStyle/>
          <a:p>
            <a:r>
              <a:rPr lang="de-DE" dirty="0"/>
              <a:t>Sunny Kapoor, Prashant Gautam, Karsten Strothmann, </a:t>
            </a:r>
            <a:r>
              <a:rPr lang="de-DE" dirty="0" err="1"/>
              <a:t>Piyush</a:t>
            </a:r>
            <a:r>
              <a:rPr lang="de-DE" dirty="0"/>
              <a:t> </a:t>
            </a:r>
            <a:r>
              <a:rPr lang="de-DE" dirty="0" err="1"/>
              <a:t>Gakhar</a:t>
            </a:r>
            <a:endParaRPr lang="de-DE" dirty="0"/>
          </a:p>
          <a:p>
            <a:r>
              <a:rPr lang="de-DE" dirty="0"/>
              <a:t>SAP</a:t>
            </a:r>
          </a:p>
        </p:txBody>
      </p:sp>
      <p:sp>
        <p:nvSpPr>
          <p:cNvPr id="4" name="Textplatzhalter 3">
            <a:extLst>
              <a:ext uri="{FF2B5EF4-FFF2-40B4-BE49-F238E27FC236}">
                <a16:creationId xmlns:a16="http://schemas.microsoft.com/office/drawing/2014/main" id="{BB4A004D-868A-8A89-3009-AE0FA4548BD4}"/>
              </a:ext>
            </a:extLst>
          </p:cNvPr>
          <p:cNvSpPr>
            <a:spLocks noGrp="1"/>
          </p:cNvSpPr>
          <p:nvPr>
            <p:ph type="body" sz="quarter" idx="25"/>
          </p:nvPr>
        </p:nvSpPr>
        <p:spPr>
          <a:xfrm>
            <a:off x="287999" y="4854859"/>
            <a:ext cx="4271575" cy="231153"/>
          </a:xfrm>
        </p:spPr>
        <p:txBody>
          <a:bodyPr/>
          <a:lstStyle/>
          <a:p>
            <a:r>
              <a:rPr lang="de-DE" dirty="0"/>
              <a:t>November 2025</a:t>
            </a:r>
          </a:p>
        </p:txBody>
      </p:sp>
    </p:spTree>
    <p:extLst>
      <p:ext uri="{BB962C8B-B14F-4D97-AF65-F5344CB8AC3E}">
        <p14:creationId xmlns:p14="http://schemas.microsoft.com/office/powerpoint/2010/main" val="402056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C11F2-6386-634B-43B4-D6977A03B786}"/>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99B46718-00DB-6E3A-D9A9-F9F31F372C4F}"/>
              </a:ext>
            </a:extLst>
          </p:cNvPr>
          <p:cNvSpPr/>
          <p:nvPr/>
        </p:nvSpPr>
        <p:spPr>
          <a:xfrm>
            <a:off x="3220001" y="876755"/>
            <a:ext cx="7176413" cy="5747457"/>
          </a:xfrm>
          <a:prstGeom prst="roundRect">
            <a:avLst>
              <a:gd name="adj" fmla="val 3112"/>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a:solidFill>
                <a:schemeClr val="tx1"/>
              </a:solidFill>
              <a:latin typeface="72" panose="020B0503030000000003" pitchFamily="34" charset="0"/>
              <a:cs typeface="72" panose="020B0503030000000003" pitchFamily="34" charset="0"/>
            </a:endParaRPr>
          </a:p>
        </p:txBody>
      </p:sp>
      <p:sp>
        <p:nvSpPr>
          <p:cNvPr id="6" name="Rounded Rectangle 5">
            <a:extLst>
              <a:ext uri="{FF2B5EF4-FFF2-40B4-BE49-F238E27FC236}">
                <a16:creationId xmlns:a16="http://schemas.microsoft.com/office/drawing/2014/main" id="{BB0BC106-217D-2149-8C41-A8B76CAC2651}"/>
              </a:ext>
            </a:extLst>
          </p:cNvPr>
          <p:cNvSpPr/>
          <p:nvPr/>
        </p:nvSpPr>
        <p:spPr>
          <a:xfrm>
            <a:off x="3406035" y="1347168"/>
            <a:ext cx="6800031" cy="3891264"/>
          </a:xfrm>
          <a:prstGeom prst="roundRect">
            <a:avLst>
              <a:gd name="adj" fmla="val 3984"/>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dirty="0">
              <a:solidFill>
                <a:schemeClr val="tx1"/>
              </a:solidFill>
              <a:latin typeface="72" panose="020B0503030000000003" pitchFamily="34" charset="0"/>
              <a:cs typeface="72" panose="020B0503030000000003" pitchFamily="34" charset="0"/>
            </a:endParaRPr>
          </a:p>
        </p:txBody>
      </p:sp>
      <p:sp>
        <p:nvSpPr>
          <p:cNvPr id="3" name="Titel 2">
            <a:extLst>
              <a:ext uri="{FF2B5EF4-FFF2-40B4-BE49-F238E27FC236}">
                <a16:creationId xmlns:a16="http://schemas.microsoft.com/office/drawing/2014/main" id="{337AEBF8-037F-5DD4-35DA-0BD010DBCD42}"/>
              </a:ext>
            </a:extLst>
          </p:cNvPr>
          <p:cNvSpPr>
            <a:spLocks noGrp="1"/>
          </p:cNvSpPr>
          <p:nvPr>
            <p:ph type="title"/>
          </p:nvPr>
        </p:nvSpPr>
        <p:spPr/>
        <p:txBody>
          <a:bodyPr/>
          <a:lstStyle/>
          <a:p>
            <a:r>
              <a:rPr lang="de-DE" dirty="0"/>
              <a:t>Scenario</a:t>
            </a:r>
          </a:p>
        </p:txBody>
      </p:sp>
      <p:grpSp>
        <p:nvGrpSpPr>
          <p:cNvPr id="7" name="Group 6">
            <a:extLst>
              <a:ext uri="{FF2B5EF4-FFF2-40B4-BE49-F238E27FC236}">
                <a16:creationId xmlns:a16="http://schemas.microsoft.com/office/drawing/2014/main" id="{E15DEB2E-5BF8-BF68-5AD2-2C5D7534B0F9}"/>
              </a:ext>
            </a:extLst>
          </p:cNvPr>
          <p:cNvGrpSpPr/>
          <p:nvPr/>
        </p:nvGrpSpPr>
        <p:grpSpPr>
          <a:xfrm>
            <a:off x="6907835" y="4319068"/>
            <a:ext cx="856845" cy="832691"/>
            <a:chOff x="7425085" y="4935566"/>
            <a:chExt cx="856845" cy="832691"/>
          </a:xfrm>
        </p:grpSpPr>
        <p:pic>
          <p:nvPicPr>
            <p:cNvPr id="8" name="Graphic 7">
              <a:extLst>
                <a:ext uri="{FF2B5EF4-FFF2-40B4-BE49-F238E27FC236}">
                  <a16:creationId xmlns:a16="http://schemas.microsoft.com/office/drawing/2014/main" id="{2A400BF4-01AD-F3F3-B122-58334A7FA6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0057" y="4935566"/>
              <a:ext cx="519286" cy="519286"/>
            </a:xfrm>
            <a:prstGeom prst="rect">
              <a:avLst/>
            </a:prstGeom>
          </p:spPr>
        </p:pic>
        <p:sp>
          <p:nvSpPr>
            <p:cNvPr id="9" name="Text 26">
              <a:extLst>
                <a:ext uri="{FF2B5EF4-FFF2-40B4-BE49-F238E27FC236}">
                  <a16:creationId xmlns:a16="http://schemas.microsoft.com/office/drawing/2014/main" id="{7B441083-6E4C-4EB0-2A77-F4620F59A43B}"/>
                </a:ext>
              </a:extLst>
            </p:cNvPr>
            <p:cNvSpPr/>
            <p:nvPr/>
          </p:nvSpPr>
          <p:spPr>
            <a:xfrm>
              <a:off x="7425085" y="5535004"/>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HANA</a:t>
              </a:r>
            </a:p>
            <a:p>
              <a:pPr marL="0" indent="0" algn="ctr">
                <a:lnSpc>
                  <a:spcPts val="1100"/>
                </a:lnSpc>
                <a:buNone/>
              </a:pPr>
              <a:r>
                <a:rPr lang="en-US" sz="900" dirty="0">
                  <a:solidFill>
                    <a:srgbClr val="1D2D3E"/>
                  </a:solidFill>
                  <a:latin typeface="72 Bold" pitchFamily="34" charset="0"/>
                  <a:cs typeface="72 Bold" pitchFamily="34" charset="-120"/>
                </a:rPr>
                <a:t>Cloud</a:t>
              </a:r>
              <a:endParaRPr lang="en-US" sz="900" dirty="0">
                <a:solidFill>
                  <a:srgbClr val="1D2D3E"/>
                </a:solidFill>
              </a:endParaRPr>
            </a:p>
          </p:txBody>
        </p:sp>
      </p:grpSp>
      <p:grpSp>
        <p:nvGrpSpPr>
          <p:cNvPr id="2" name="Group 1">
            <a:extLst>
              <a:ext uri="{FF2B5EF4-FFF2-40B4-BE49-F238E27FC236}">
                <a16:creationId xmlns:a16="http://schemas.microsoft.com/office/drawing/2014/main" id="{27148355-8133-BB25-D436-776B37F1B5A9}"/>
              </a:ext>
            </a:extLst>
          </p:cNvPr>
          <p:cNvGrpSpPr/>
          <p:nvPr/>
        </p:nvGrpSpPr>
        <p:grpSpPr>
          <a:xfrm>
            <a:off x="505598" y="1229328"/>
            <a:ext cx="1848897" cy="1982925"/>
            <a:chOff x="505598" y="1229328"/>
            <a:chExt cx="1848897" cy="1982925"/>
          </a:xfrm>
        </p:grpSpPr>
        <p:grpSp>
          <p:nvGrpSpPr>
            <p:cNvPr id="10" name="Group 9">
              <a:extLst>
                <a:ext uri="{FF2B5EF4-FFF2-40B4-BE49-F238E27FC236}">
                  <a16:creationId xmlns:a16="http://schemas.microsoft.com/office/drawing/2014/main" id="{0CF85BC0-AE76-F1BF-C039-A3B85A04C774}"/>
                </a:ext>
              </a:extLst>
            </p:cNvPr>
            <p:cNvGrpSpPr/>
            <p:nvPr/>
          </p:nvGrpSpPr>
          <p:grpSpPr>
            <a:xfrm>
              <a:off x="505598" y="1229328"/>
              <a:ext cx="1848897" cy="1982925"/>
              <a:chOff x="8607607" y="2808702"/>
              <a:chExt cx="1848897" cy="1982925"/>
            </a:xfrm>
          </p:grpSpPr>
          <p:sp>
            <p:nvSpPr>
              <p:cNvPr id="11" name="Rounded Rectangle 10">
                <a:extLst>
                  <a:ext uri="{FF2B5EF4-FFF2-40B4-BE49-F238E27FC236}">
                    <a16:creationId xmlns:a16="http://schemas.microsoft.com/office/drawing/2014/main" id="{E4444818-2FD4-3028-E908-2F8D434EBDF3}"/>
                  </a:ext>
                </a:extLst>
              </p:cNvPr>
              <p:cNvSpPr/>
              <p:nvPr/>
            </p:nvSpPr>
            <p:spPr>
              <a:xfrm>
                <a:off x="8607607" y="2808702"/>
                <a:ext cx="1848897" cy="1982925"/>
              </a:xfrm>
              <a:prstGeom prst="roundRect">
                <a:avLst>
                  <a:gd name="adj" fmla="val 4843"/>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sp>
            <p:nvSpPr>
              <p:cNvPr id="12" name="Text 26">
                <a:extLst>
                  <a:ext uri="{FF2B5EF4-FFF2-40B4-BE49-F238E27FC236}">
                    <a16:creationId xmlns:a16="http://schemas.microsoft.com/office/drawing/2014/main" id="{DFC55046-F3E1-7FE6-EDC4-5D0743E05ECA}"/>
                  </a:ext>
                </a:extLst>
              </p:cNvPr>
              <p:cNvSpPr/>
              <p:nvPr/>
            </p:nvSpPr>
            <p:spPr>
              <a:xfrm>
                <a:off x="9242099" y="2943627"/>
                <a:ext cx="1016428" cy="304597"/>
              </a:xfrm>
              <a:prstGeom prst="rect">
                <a:avLst/>
              </a:prstGeom>
              <a:noFill/>
              <a:ln/>
            </p:spPr>
            <p:txBody>
              <a:bodyPr wrap="square" lIns="0" tIns="0" rIns="0" bIns="0" rtlCol="0" anchor="t"/>
              <a:lstStyle/>
              <a:p>
                <a:pPr marL="0" indent="0">
                  <a:lnSpc>
                    <a:spcPts val="1100"/>
                  </a:lnSpc>
                  <a:buNone/>
                </a:pPr>
                <a:r>
                  <a:rPr lang="en-US" sz="1100" dirty="0">
                    <a:solidFill>
                      <a:srgbClr val="354A5F"/>
                    </a:solidFill>
                    <a:latin typeface="72 Bold" pitchFamily="34" charset="0"/>
                    <a:ea typeface="72 Bold" pitchFamily="34" charset="-122"/>
                    <a:cs typeface="72 Bold" pitchFamily="34" charset="-120"/>
                  </a:rPr>
                  <a:t>SAP Cloud</a:t>
                </a:r>
              </a:p>
              <a:p>
                <a:pPr marL="0" indent="0">
                  <a:lnSpc>
                    <a:spcPts val="1100"/>
                  </a:lnSpc>
                  <a:buNone/>
                </a:pPr>
                <a:r>
                  <a:rPr lang="en-US" sz="1100" dirty="0">
                    <a:solidFill>
                      <a:srgbClr val="354A5F"/>
                    </a:solidFill>
                    <a:latin typeface="72 Bold" pitchFamily="34" charset="0"/>
                    <a:cs typeface="72 Bold" pitchFamily="34" charset="-120"/>
                  </a:rPr>
                  <a:t>Solutions</a:t>
                </a:r>
                <a:endParaRPr lang="en-US" sz="1100" dirty="0">
                  <a:solidFill>
                    <a:srgbClr val="354A5F"/>
                  </a:solidFill>
                </a:endParaRPr>
              </a:p>
            </p:txBody>
          </p:sp>
          <p:pic>
            <p:nvPicPr>
              <p:cNvPr id="13" name="Graphic 12">
                <a:extLst>
                  <a:ext uri="{FF2B5EF4-FFF2-40B4-BE49-F238E27FC236}">
                    <a16:creationId xmlns:a16="http://schemas.microsoft.com/office/drawing/2014/main" id="{E761654B-BC7F-D21E-2282-0A299E3AF5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0730" y="2968080"/>
                <a:ext cx="368246" cy="234728"/>
              </a:xfrm>
              <a:prstGeom prst="rect">
                <a:avLst/>
              </a:prstGeom>
            </p:spPr>
          </p:pic>
        </p:grpSp>
        <p:sp>
          <p:nvSpPr>
            <p:cNvPr id="14" name="Rounded Rectangle 13">
              <a:extLst>
                <a:ext uri="{FF2B5EF4-FFF2-40B4-BE49-F238E27FC236}">
                  <a16:creationId xmlns:a16="http://schemas.microsoft.com/office/drawing/2014/main" id="{9A7EF190-FC36-2BFC-C9F9-654E429196F7}"/>
                </a:ext>
              </a:extLst>
            </p:cNvPr>
            <p:cNvSpPr/>
            <p:nvPr/>
          </p:nvSpPr>
          <p:spPr>
            <a:xfrm>
              <a:off x="702707" y="1838728"/>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B3646FBD-8E06-010A-45FA-4D203F9E149E}"/>
                </a:ext>
              </a:extLst>
            </p:cNvPr>
            <p:cNvSpPr/>
            <p:nvPr/>
          </p:nvSpPr>
          <p:spPr>
            <a:xfrm>
              <a:off x="712197" y="2553761"/>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 26">
              <a:extLst>
                <a:ext uri="{FF2B5EF4-FFF2-40B4-BE49-F238E27FC236}">
                  <a16:creationId xmlns:a16="http://schemas.microsoft.com/office/drawing/2014/main" id="{9FA7D522-0A4E-AA6E-2317-B85B095E251C}"/>
                </a:ext>
              </a:extLst>
            </p:cNvPr>
            <p:cNvSpPr/>
            <p:nvPr/>
          </p:nvSpPr>
          <p:spPr>
            <a:xfrm>
              <a:off x="721687" y="1915153"/>
              <a:ext cx="1434831" cy="195726"/>
            </a:xfrm>
            <a:prstGeom prst="rect">
              <a:avLst/>
            </a:prstGeom>
            <a:noFill/>
            <a:ln/>
          </p:spPr>
          <p:txBody>
            <a:bodyPr wrap="square" lIns="0" tIns="0" rIns="0" bIns="0" rtlCol="0" anchor="ctr"/>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S/4HANA Cloud</a:t>
              </a:r>
              <a:endParaRPr lang="en-US" sz="900" dirty="0">
                <a:solidFill>
                  <a:srgbClr val="1D2D3E"/>
                </a:solidFill>
              </a:endParaRPr>
            </a:p>
          </p:txBody>
        </p:sp>
        <p:sp>
          <p:nvSpPr>
            <p:cNvPr id="17" name="Text 29">
              <a:extLst>
                <a:ext uri="{FF2B5EF4-FFF2-40B4-BE49-F238E27FC236}">
                  <a16:creationId xmlns:a16="http://schemas.microsoft.com/office/drawing/2014/main" id="{886D4018-2DA6-FF1C-19B1-77303FE581B2}"/>
                </a:ext>
              </a:extLst>
            </p:cNvPr>
            <p:cNvSpPr/>
            <p:nvPr/>
          </p:nvSpPr>
          <p:spPr>
            <a:xfrm>
              <a:off x="712198" y="21226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sales order</a:t>
              </a:r>
              <a:endParaRPr lang="en-US" sz="800" dirty="0">
                <a:solidFill>
                  <a:srgbClr val="354A5F"/>
                </a:solidFill>
              </a:endParaRPr>
            </a:p>
          </p:txBody>
        </p:sp>
        <p:sp>
          <p:nvSpPr>
            <p:cNvPr id="18" name="Text 26">
              <a:extLst>
                <a:ext uri="{FF2B5EF4-FFF2-40B4-BE49-F238E27FC236}">
                  <a16:creationId xmlns:a16="http://schemas.microsoft.com/office/drawing/2014/main" id="{CC1C71AE-C691-3E75-7772-1B054A518C9A}"/>
                </a:ext>
              </a:extLst>
            </p:cNvPr>
            <p:cNvSpPr/>
            <p:nvPr/>
          </p:nvSpPr>
          <p:spPr>
            <a:xfrm>
              <a:off x="721687" y="2636849"/>
              <a:ext cx="1444321" cy="278222"/>
            </a:xfrm>
            <a:prstGeom prst="rect">
              <a:avLst/>
            </a:prstGeom>
            <a:noFill/>
            <a:ln/>
          </p:spPr>
          <p:txBody>
            <a:bodyPr wrap="square" lIns="0" tIns="0" rIns="0" bIns="0" rtlCol="0" anchor="t"/>
            <a:lstStyle/>
            <a:p>
              <a:pPr algn="ctr">
                <a:lnSpc>
                  <a:spcPts val="1100"/>
                </a:lnSpc>
              </a:pPr>
              <a:r>
                <a:rPr lang="en-US" sz="900" dirty="0">
                  <a:solidFill>
                    <a:srgbClr val="1D2D3E"/>
                  </a:solidFill>
                  <a:latin typeface="72 Bold" pitchFamily="34" charset="0"/>
                  <a:cs typeface="72 Bold" pitchFamily="34" charset="-120"/>
                </a:rPr>
                <a:t>SAP Service Cloud V2</a:t>
              </a:r>
            </a:p>
          </p:txBody>
        </p:sp>
        <p:sp>
          <p:nvSpPr>
            <p:cNvPr id="19" name="Text 29">
              <a:extLst>
                <a:ext uri="{FF2B5EF4-FFF2-40B4-BE49-F238E27FC236}">
                  <a16:creationId xmlns:a16="http://schemas.microsoft.com/office/drawing/2014/main" id="{4F018C66-F8BC-1396-D027-650C3B2BE4F0}"/>
                </a:ext>
              </a:extLst>
            </p:cNvPr>
            <p:cNvSpPr/>
            <p:nvPr/>
          </p:nvSpPr>
          <p:spPr>
            <a:xfrm>
              <a:off x="721688" y="28305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support case</a:t>
              </a:r>
              <a:endParaRPr lang="en-US" sz="800" dirty="0">
                <a:solidFill>
                  <a:srgbClr val="354A5F"/>
                </a:solidFill>
              </a:endParaRPr>
            </a:p>
          </p:txBody>
        </p:sp>
      </p:grpSp>
      <p:pic>
        <p:nvPicPr>
          <p:cNvPr id="20" name="Graphic 19">
            <a:extLst>
              <a:ext uri="{FF2B5EF4-FFF2-40B4-BE49-F238E27FC236}">
                <a16:creationId xmlns:a16="http://schemas.microsoft.com/office/drawing/2014/main" id="{76A59258-8DC4-7B67-B719-FE9F40F0E5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4751" y="1019439"/>
            <a:ext cx="551797" cy="153277"/>
          </a:xfrm>
          <a:prstGeom prst="rect">
            <a:avLst/>
          </a:prstGeom>
        </p:spPr>
      </p:pic>
      <p:grpSp>
        <p:nvGrpSpPr>
          <p:cNvPr id="21" name="Group 20">
            <a:extLst>
              <a:ext uri="{FF2B5EF4-FFF2-40B4-BE49-F238E27FC236}">
                <a16:creationId xmlns:a16="http://schemas.microsoft.com/office/drawing/2014/main" id="{46E5CF68-0954-5E5F-C47C-3E05422D4659}"/>
              </a:ext>
            </a:extLst>
          </p:cNvPr>
          <p:cNvGrpSpPr/>
          <p:nvPr/>
        </p:nvGrpSpPr>
        <p:grpSpPr>
          <a:xfrm>
            <a:off x="3420882" y="1871898"/>
            <a:ext cx="1022741" cy="825051"/>
            <a:chOff x="3265623" y="1126223"/>
            <a:chExt cx="1022741" cy="825051"/>
          </a:xfrm>
        </p:grpSpPr>
        <p:pic>
          <p:nvPicPr>
            <p:cNvPr id="22" name="Graphic 21">
              <a:extLst>
                <a:ext uri="{FF2B5EF4-FFF2-40B4-BE49-F238E27FC236}">
                  <a16:creationId xmlns:a16="http://schemas.microsoft.com/office/drawing/2014/main" id="{4E0C6DB7-7658-E3DF-483B-8DBBD8F7E5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2207" y="1126223"/>
              <a:ext cx="417600" cy="417600"/>
            </a:xfrm>
            <a:prstGeom prst="rect">
              <a:avLst/>
            </a:prstGeom>
          </p:spPr>
        </p:pic>
        <p:sp>
          <p:nvSpPr>
            <p:cNvPr id="23" name="Text 26">
              <a:extLst>
                <a:ext uri="{FF2B5EF4-FFF2-40B4-BE49-F238E27FC236}">
                  <a16:creationId xmlns:a16="http://schemas.microsoft.com/office/drawing/2014/main" id="{3FBF9D08-D337-4631-8F47-00ADB2707891}"/>
                </a:ext>
              </a:extLst>
            </p:cNvPr>
            <p:cNvSpPr/>
            <p:nvPr/>
          </p:nvSpPr>
          <p:spPr>
            <a:xfrm>
              <a:off x="3265623" y="1574732"/>
              <a:ext cx="1022741" cy="376542"/>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 advanced</a:t>
              </a:r>
            </a:p>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event mesh</a:t>
              </a:r>
              <a:endParaRPr lang="en-US" sz="900" dirty="0">
                <a:solidFill>
                  <a:srgbClr val="1D2D3E"/>
                </a:solidFill>
              </a:endParaRPr>
            </a:p>
          </p:txBody>
        </p:sp>
      </p:grpSp>
      <p:cxnSp>
        <p:nvCxnSpPr>
          <p:cNvPr id="25" name="Elbow Connector 24">
            <a:extLst>
              <a:ext uri="{FF2B5EF4-FFF2-40B4-BE49-F238E27FC236}">
                <a16:creationId xmlns:a16="http://schemas.microsoft.com/office/drawing/2014/main" id="{530DE958-D2EF-F942-578B-FC3307A84934}"/>
              </a:ext>
            </a:extLst>
          </p:cNvPr>
          <p:cNvCxnSpPr>
            <a:cxnSpLocks/>
            <a:stCxn id="15" idx="3"/>
            <a:endCxn id="22" idx="1"/>
          </p:cNvCxnSpPr>
          <p:nvPr/>
        </p:nvCxnSpPr>
        <p:spPr>
          <a:xfrm flipV="1">
            <a:off x="2166008" y="2080698"/>
            <a:ext cx="1521458" cy="719366"/>
          </a:xfrm>
          <a:prstGeom prst="bentConnector3">
            <a:avLst>
              <a:gd name="adj1" fmla="val 63222"/>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3E80EDE1-C73F-6599-88AE-2DC81ADB01F8}"/>
              </a:ext>
            </a:extLst>
          </p:cNvPr>
          <p:cNvSpPr/>
          <p:nvPr/>
        </p:nvSpPr>
        <p:spPr>
          <a:xfrm>
            <a:off x="2477147" y="267615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24" name="Straight Arrow Connector 23">
            <a:extLst>
              <a:ext uri="{FF2B5EF4-FFF2-40B4-BE49-F238E27FC236}">
                <a16:creationId xmlns:a16="http://schemas.microsoft.com/office/drawing/2014/main" id="{40DBADEC-1283-8A37-7DC5-7C21D82ABD2D}"/>
              </a:ext>
            </a:extLst>
          </p:cNvPr>
          <p:cNvCxnSpPr>
            <a:cxnSpLocks/>
            <a:stCxn id="14" idx="3"/>
            <a:endCxn id="22" idx="1"/>
          </p:cNvCxnSpPr>
          <p:nvPr/>
        </p:nvCxnSpPr>
        <p:spPr>
          <a:xfrm flipV="1">
            <a:off x="2156518" y="2080698"/>
            <a:ext cx="1530948" cy="4333"/>
          </a:xfrm>
          <a:prstGeom prst="straightConnector1">
            <a:avLst/>
          </a:prstGeom>
          <a:ln w="19050">
            <a:solidFill>
              <a:srgbClr val="0C70E4"/>
            </a:solidFill>
            <a:headEnd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BD24A51-E990-9C77-213B-4D5DD4893F3D}"/>
              </a:ext>
            </a:extLst>
          </p:cNvPr>
          <p:cNvCxnSpPr>
            <a:cxnSpLocks/>
            <a:stCxn id="34" idx="3"/>
            <a:endCxn id="38" idx="1"/>
          </p:cNvCxnSpPr>
          <p:nvPr/>
        </p:nvCxnSpPr>
        <p:spPr>
          <a:xfrm flipV="1">
            <a:off x="1058874" y="4190301"/>
            <a:ext cx="579900" cy="5339"/>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279A31EE-48E2-3F6D-59AD-42B266120386}"/>
              </a:ext>
            </a:extLst>
          </p:cNvPr>
          <p:cNvGrpSpPr/>
          <p:nvPr/>
        </p:nvGrpSpPr>
        <p:grpSpPr>
          <a:xfrm>
            <a:off x="425506" y="3986840"/>
            <a:ext cx="835746" cy="646841"/>
            <a:chOff x="425506" y="3986840"/>
            <a:chExt cx="835746" cy="646841"/>
          </a:xfrm>
        </p:grpSpPr>
        <p:sp>
          <p:nvSpPr>
            <p:cNvPr id="31" name="Text 26">
              <a:extLst>
                <a:ext uri="{FF2B5EF4-FFF2-40B4-BE49-F238E27FC236}">
                  <a16:creationId xmlns:a16="http://schemas.microsoft.com/office/drawing/2014/main" id="{12CD91F2-DD29-5401-542B-9F44355E1849}"/>
                </a:ext>
              </a:extLst>
            </p:cNvPr>
            <p:cNvSpPr/>
            <p:nvPr/>
          </p:nvSpPr>
          <p:spPr>
            <a:xfrm>
              <a:off x="425506" y="449222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34" name="Graphic 33">
              <a:extLst>
                <a:ext uri="{FF2B5EF4-FFF2-40B4-BE49-F238E27FC236}">
                  <a16:creationId xmlns:a16="http://schemas.microsoft.com/office/drawing/2014/main" id="{DBDE7AFB-7BD5-16D9-9053-8AE9929EAD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274" y="3986840"/>
              <a:ext cx="417600" cy="417600"/>
            </a:xfrm>
            <a:prstGeom prst="rect">
              <a:avLst/>
            </a:prstGeom>
          </p:spPr>
        </p:pic>
      </p:grpSp>
      <p:grpSp>
        <p:nvGrpSpPr>
          <p:cNvPr id="129" name="Group 128">
            <a:extLst>
              <a:ext uri="{FF2B5EF4-FFF2-40B4-BE49-F238E27FC236}">
                <a16:creationId xmlns:a16="http://schemas.microsoft.com/office/drawing/2014/main" id="{9155F8AD-C179-D0A3-55B7-628EC2FA31A1}"/>
              </a:ext>
            </a:extLst>
          </p:cNvPr>
          <p:cNvGrpSpPr/>
          <p:nvPr/>
        </p:nvGrpSpPr>
        <p:grpSpPr>
          <a:xfrm>
            <a:off x="1241145" y="3902301"/>
            <a:ext cx="1371257" cy="1006936"/>
            <a:chOff x="1241145" y="3902301"/>
            <a:chExt cx="1371257" cy="1006936"/>
          </a:xfrm>
        </p:grpSpPr>
        <p:sp>
          <p:nvSpPr>
            <p:cNvPr id="30" name="Text 26">
              <a:extLst>
                <a:ext uri="{FF2B5EF4-FFF2-40B4-BE49-F238E27FC236}">
                  <a16:creationId xmlns:a16="http://schemas.microsoft.com/office/drawing/2014/main" id="{2E664039-8EA1-2F8A-FF1A-63BBA488F9C2}"/>
                </a:ext>
              </a:extLst>
            </p:cNvPr>
            <p:cNvSpPr/>
            <p:nvPr/>
          </p:nvSpPr>
          <p:spPr>
            <a:xfrm>
              <a:off x="1241145" y="4464742"/>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354A5F"/>
                  </a:solidFill>
                  <a:latin typeface="72 Bold" pitchFamily="34" charset="0"/>
                  <a:ea typeface="72 Bold" pitchFamily="34" charset="-122"/>
                  <a:cs typeface="72 Bold" pitchFamily="34" charset="-120"/>
                </a:rPr>
                <a:t>Joule Application Client</a:t>
              </a:r>
              <a:endParaRPr lang="en-US" sz="1100" dirty="0">
                <a:solidFill>
                  <a:srgbClr val="354A5F"/>
                </a:solidFill>
              </a:endParaRPr>
            </a:p>
          </p:txBody>
        </p:sp>
        <p:sp>
          <p:nvSpPr>
            <p:cNvPr id="33" name="Text 32">
              <a:extLst>
                <a:ext uri="{FF2B5EF4-FFF2-40B4-BE49-F238E27FC236}">
                  <a16:creationId xmlns:a16="http://schemas.microsoft.com/office/drawing/2014/main" id="{EDC9EA0F-0212-4641-A78D-B2DBCF055660}"/>
                </a:ext>
              </a:extLst>
            </p:cNvPr>
            <p:cNvSpPr/>
            <p:nvPr/>
          </p:nvSpPr>
          <p:spPr>
            <a:xfrm>
              <a:off x="1439102" y="4769537"/>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38" name="Picture 2">
              <a:extLst>
                <a:ext uri="{FF2B5EF4-FFF2-40B4-BE49-F238E27FC236}">
                  <a16:creationId xmlns:a16="http://schemas.microsoft.com/office/drawing/2014/main" id="{984E3F84-EAC5-9298-21B6-0CD2FCC46E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8774" y="3902301"/>
              <a:ext cx="576000" cy="576000"/>
            </a:xfrm>
            <a:prstGeom prst="rect">
              <a:avLst/>
            </a:prstGeom>
            <a:gradFill>
              <a:gsLst>
                <a:gs pos="0">
                  <a:srgbClr val="5B738B"/>
                </a:gs>
                <a:gs pos="50000">
                  <a:srgbClr val="3E5469"/>
                </a:gs>
                <a:gs pos="100000">
                  <a:srgbClr val="223548"/>
                </a:gs>
              </a:gsLst>
              <a:lin ang="5400000" scaled="1"/>
            </a:gradFill>
            <a:ln w="24093" cap="flat">
              <a:noFill/>
              <a:prstDash val="solid"/>
              <a:miter/>
            </a:ln>
          </p:spPr>
        </p:pic>
      </p:grpSp>
      <p:cxnSp>
        <p:nvCxnSpPr>
          <p:cNvPr id="53" name="Straight Arrow Connector 52">
            <a:extLst>
              <a:ext uri="{FF2B5EF4-FFF2-40B4-BE49-F238E27FC236}">
                <a16:creationId xmlns:a16="http://schemas.microsoft.com/office/drawing/2014/main" id="{9FBFBB71-579E-D182-D432-D54A4A7D54A9}"/>
              </a:ext>
            </a:extLst>
          </p:cNvPr>
          <p:cNvCxnSpPr>
            <a:cxnSpLocks/>
            <a:stCxn id="38" idx="3"/>
            <a:endCxn id="40" idx="1"/>
          </p:cNvCxnSpPr>
          <p:nvPr/>
        </p:nvCxnSpPr>
        <p:spPr>
          <a:xfrm>
            <a:off x="2214774" y="4190301"/>
            <a:ext cx="1655300" cy="0"/>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6A86161D-2B1F-1B73-A926-2D0E2C609D43}"/>
              </a:ext>
            </a:extLst>
          </p:cNvPr>
          <p:cNvSpPr/>
          <p:nvPr/>
        </p:nvSpPr>
        <p:spPr>
          <a:xfrm>
            <a:off x="2482744" y="4062749"/>
            <a:ext cx="563732" cy="239119"/>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latin typeface="72" panose="020B0503030000000003" pitchFamily="34" charset="0"/>
                <a:cs typeface="72" panose="020B0503030000000003" pitchFamily="34" charset="0"/>
              </a:rPr>
              <a:t>Prompt</a:t>
            </a:r>
            <a:endParaRPr lang="en-DE" sz="700" b="1" dirty="0">
              <a:solidFill>
                <a:schemeClr val="tx1"/>
              </a:solidFill>
              <a:latin typeface="72" panose="020B0503030000000003" pitchFamily="34" charset="0"/>
              <a:cs typeface="72" panose="020B0503030000000003" pitchFamily="34" charset="0"/>
            </a:endParaRPr>
          </a:p>
        </p:txBody>
      </p:sp>
      <p:grpSp>
        <p:nvGrpSpPr>
          <p:cNvPr id="29" name="Group 28">
            <a:extLst>
              <a:ext uri="{FF2B5EF4-FFF2-40B4-BE49-F238E27FC236}">
                <a16:creationId xmlns:a16="http://schemas.microsoft.com/office/drawing/2014/main" id="{AA0493AF-71F0-F7D2-2E3B-862D69D5B9C9}"/>
              </a:ext>
            </a:extLst>
          </p:cNvPr>
          <p:cNvGrpSpPr/>
          <p:nvPr/>
        </p:nvGrpSpPr>
        <p:grpSpPr>
          <a:xfrm>
            <a:off x="3870074" y="3228229"/>
            <a:ext cx="1800428" cy="1924143"/>
            <a:chOff x="3870074" y="3228229"/>
            <a:chExt cx="1800428" cy="1924143"/>
          </a:xfrm>
        </p:grpSpPr>
        <p:grpSp>
          <p:nvGrpSpPr>
            <p:cNvPr id="39" name="Group 38">
              <a:extLst>
                <a:ext uri="{FF2B5EF4-FFF2-40B4-BE49-F238E27FC236}">
                  <a16:creationId xmlns:a16="http://schemas.microsoft.com/office/drawing/2014/main" id="{FF4AD808-E420-DCC2-1BEC-4A5B9E9C6C49}"/>
                </a:ext>
              </a:extLst>
            </p:cNvPr>
            <p:cNvGrpSpPr/>
            <p:nvPr/>
          </p:nvGrpSpPr>
          <p:grpSpPr>
            <a:xfrm>
              <a:off x="3870074" y="3228229"/>
              <a:ext cx="1800428" cy="1924143"/>
              <a:chOff x="4438738" y="3359629"/>
              <a:chExt cx="1800428" cy="1924143"/>
            </a:xfrm>
          </p:grpSpPr>
          <p:sp>
            <p:nvSpPr>
              <p:cNvPr id="40" name="Rounded Rectangle 39">
                <a:extLst>
                  <a:ext uri="{FF2B5EF4-FFF2-40B4-BE49-F238E27FC236}">
                    <a16:creationId xmlns:a16="http://schemas.microsoft.com/office/drawing/2014/main" id="{5A819103-99F5-D930-71B9-B5D0A97C508B}"/>
                  </a:ext>
                </a:extLst>
              </p:cNvPr>
              <p:cNvSpPr/>
              <p:nvPr/>
            </p:nvSpPr>
            <p:spPr>
              <a:xfrm>
                <a:off x="4438738" y="3359629"/>
                <a:ext cx="1800428" cy="1924143"/>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ounded Rectangle 40">
                <a:extLst>
                  <a:ext uri="{FF2B5EF4-FFF2-40B4-BE49-F238E27FC236}">
                    <a16:creationId xmlns:a16="http://schemas.microsoft.com/office/drawing/2014/main" id="{B9FE1E5A-A443-5FB3-523C-A206EB353D73}"/>
                  </a:ext>
                </a:extLst>
              </p:cNvPr>
              <p:cNvSpPr/>
              <p:nvPr/>
            </p:nvSpPr>
            <p:spPr>
              <a:xfrm>
                <a:off x="4519147" y="4620378"/>
                <a:ext cx="1631527" cy="559501"/>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2" name="Picture 8">
                <a:extLst>
                  <a:ext uri="{FF2B5EF4-FFF2-40B4-BE49-F238E27FC236}">
                    <a16:creationId xmlns:a16="http://schemas.microsoft.com/office/drawing/2014/main" id="{2225B93F-02D9-1B2E-741A-1237FF56A6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7971" y="4670180"/>
                <a:ext cx="1074156" cy="436376"/>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a:extLst>
                  <a:ext uri="{FF2B5EF4-FFF2-40B4-BE49-F238E27FC236}">
                    <a16:creationId xmlns:a16="http://schemas.microsoft.com/office/drawing/2014/main" id="{D0981D92-E4F3-EC69-D7AE-5BD7FEF7107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73704" y="4715271"/>
                <a:ext cx="262893" cy="262893"/>
              </a:xfrm>
              <a:prstGeom prst="rect">
                <a:avLst/>
              </a:prstGeom>
            </p:spPr>
          </p:pic>
          <p:sp>
            <p:nvSpPr>
              <p:cNvPr id="44" name="Text 29">
                <a:extLst>
                  <a:ext uri="{FF2B5EF4-FFF2-40B4-BE49-F238E27FC236}">
                    <a16:creationId xmlns:a16="http://schemas.microsoft.com/office/drawing/2014/main" id="{C57E3F9E-6553-DA8F-6CB9-C181311563ED}"/>
                  </a:ext>
                </a:extLst>
              </p:cNvPr>
              <p:cNvSpPr/>
              <p:nvPr/>
            </p:nvSpPr>
            <p:spPr>
              <a:xfrm>
                <a:off x="5651988" y="5008532"/>
                <a:ext cx="530454" cy="149268"/>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Joule Skill</a:t>
                </a:r>
                <a:endParaRPr lang="en-US" sz="800" dirty="0">
                  <a:solidFill>
                    <a:srgbClr val="1D2D3E"/>
                  </a:solidFill>
                </a:endParaRPr>
              </a:p>
            </p:txBody>
          </p:sp>
          <p:pic>
            <p:nvPicPr>
              <p:cNvPr id="45" name="Picture 44">
                <a:extLst>
                  <a:ext uri="{FF2B5EF4-FFF2-40B4-BE49-F238E27FC236}">
                    <a16:creationId xmlns:a16="http://schemas.microsoft.com/office/drawing/2014/main" id="{0BA8B989-4F81-94DB-9EE6-1DAA9FAFCA15}"/>
                  </a:ext>
                </a:extLst>
              </p:cNvPr>
              <p:cNvPicPr>
                <a:picLocks noChangeAspect="1"/>
              </p:cNvPicPr>
              <p:nvPr/>
            </p:nvPicPr>
            <p:blipFill>
              <a:blip r:embed="rId17"/>
              <a:stretch>
                <a:fillRect/>
              </a:stretch>
            </p:blipFill>
            <p:spPr>
              <a:xfrm rot="10800000" flipH="1">
                <a:off x="4484751" y="3416220"/>
                <a:ext cx="405261" cy="375802"/>
              </a:xfrm>
              <a:prstGeom prst="rect">
                <a:avLst/>
              </a:prstGeom>
            </p:spPr>
          </p:pic>
          <p:sp>
            <p:nvSpPr>
              <p:cNvPr id="46" name="Text 26">
                <a:extLst>
                  <a:ext uri="{FF2B5EF4-FFF2-40B4-BE49-F238E27FC236}">
                    <a16:creationId xmlns:a16="http://schemas.microsoft.com/office/drawing/2014/main" id="{3182E097-C86E-7E3C-CF99-997F33B51DF6}"/>
                  </a:ext>
                </a:extLst>
              </p:cNvPr>
              <p:cNvSpPr/>
              <p:nvPr/>
            </p:nvSpPr>
            <p:spPr>
              <a:xfrm>
                <a:off x="4921533" y="3534299"/>
                <a:ext cx="570486" cy="153524"/>
              </a:xfrm>
              <a:prstGeom prst="rect">
                <a:avLst/>
              </a:prstGeom>
              <a:noFill/>
              <a:ln/>
            </p:spPr>
            <p:txBody>
              <a:bodyPr wrap="square" lIns="0" tIns="0" rIns="0" bIns="0" rtlCol="0" anchor="t"/>
              <a:lstStyle/>
              <a:p>
                <a:pPr marL="0" indent="0">
                  <a:lnSpc>
                    <a:spcPts val="1100"/>
                  </a:lnSpc>
                  <a:buNone/>
                </a:pPr>
                <a:r>
                  <a:rPr lang="en-US" sz="900" dirty="0">
                    <a:solidFill>
                      <a:srgbClr val="1D2D3E"/>
                    </a:solidFill>
                    <a:latin typeface="72 Bold" pitchFamily="34" charset="0"/>
                    <a:ea typeface="72 Bold" pitchFamily="34" charset="-122"/>
                    <a:cs typeface="72 Bold" pitchFamily="34" charset="-120"/>
                  </a:rPr>
                  <a:t>SAP Build</a:t>
                </a:r>
              </a:p>
            </p:txBody>
          </p:sp>
          <p:sp>
            <p:nvSpPr>
              <p:cNvPr id="47" name="Rounded Rectangle 46">
                <a:extLst>
                  <a:ext uri="{FF2B5EF4-FFF2-40B4-BE49-F238E27FC236}">
                    <a16:creationId xmlns:a16="http://schemas.microsoft.com/office/drawing/2014/main" id="{4FE5A372-250A-B9BF-28D2-6C1E352CF22A}"/>
                  </a:ext>
                </a:extLst>
              </p:cNvPr>
              <p:cNvSpPr/>
              <p:nvPr/>
            </p:nvSpPr>
            <p:spPr>
              <a:xfrm>
                <a:off x="4525463" y="3885216"/>
                <a:ext cx="1620877" cy="487685"/>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
                <a:extLst>
                  <a:ext uri="{FF2B5EF4-FFF2-40B4-BE49-F238E27FC236}">
                    <a16:creationId xmlns:a16="http://schemas.microsoft.com/office/drawing/2014/main" id="{0F8BA0A3-2DE7-8891-5EA9-EF8A17A9BFD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7477" y="3901522"/>
                <a:ext cx="457600" cy="457600"/>
              </a:xfrm>
              <a:prstGeom prst="rect">
                <a:avLst/>
              </a:prstGeom>
              <a:noFill/>
            </p:spPr>
          </p:pic>
          <p:pic>
            <p:nvPicPr>
              <p:cNvPr id="49" name="Picture 48">
                <a:extLst>
                  <a:ext uri="{FF2B5EF4-FFF2-40B4-BE49-F238E27FC236}">
                    <a16:creationId xmlns:a16="http://schemas.microsoft.com/office/drawing/2014/main" id="{4E4FFF6A-44A8-AC65-7556-53AD033BA077}"/>
                  </a:ext>
                </a:extLst>
              </p:cNvPr>
              <p:cNvPicPr>
                <a:picLocks noChangeAspect="1"/>
              </p:cNvPicPr>
              <p:nvPr/>
            </p:nvPicPr>
            <p:blipFill>
              <a:blip r:embed="rId17"/>
              <a:stretch>
                <a:fillRect/>
              </a:stretch>
            </p:blipFill>
            <p:spPr>
              <a:xfrm>
                <a:off x="4594328" y="3977241"/>
                <a:ext cx="295369" cy="295369"/>
              </a:xfrm>
              <a:prstGeom prst="rect">
                <a:avLst/>
              </a:prstGeom>
            </p:spPr>
          </p:pic>
          <p:sp>
            <p:nvSpPr>
              <p:cNvPr id="50" name="Text 26">
                <a:extLst>
                  <a:ext uri="{FF2B5EF4-FFF2-40B4-BE49-F238E27FC236}">
                    <a16:creationId xmlns:a16="http://schemas.microsoft.com/office/drawing/2014/main" id="{56DFAB90-EADD-D351-F1BA-E3BC1FC53C41}"/>
                  </a:ext>
                </a:extLst>
              </p:cNvPr>
              <p:cNvSpPr/>
              <p:nvPr/>
            </p:nvSpPr>
            <p:spPr>
              <a:xfrm>
                <a:off x="4763612" y="3928935"/>
                <a:ext cx="873783" cy="402741"/>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Build Process Automation</a:t>
                </a:r>
              </a:p>
            </p:txBody>
          </p:sp>
        </p:grpSp>
        <p:cxnSp>
          <p:nvCxnSpPr>
            <p:cNvPr id="55" name="Straight Arrow Connector 54">
              <a:extLst>
                <a:ext uri="{FF2B5EF4-FFF2-40B4-BE49-F238E27FC236}">
                  <a16:creationId xmlns:a16="http://schemas.microsoft.com/office/drawing/2014/main" id="{23F4EF9D-8060-6AB5-2574-5A3249735A81}"/>
                </a:ext>
              </a:extLst>
            </p:cNvPr>
            <p:cNvCxnSpPr>
              <a:cxnSpLocks/>
              <a:stCxn id="47" idx="2"/>
              <a:endCxn id="41" idx="0"/>
            </p:cNvCxnSpPr>
            <p:nvPr/>
          </p:nvCxnSpPr>
          <p:spPr>
            <a:xfrm flipH="1">
              <a:off x="4766247" y="4241501"/>
              <a:ext cx="991" cy="24747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56" name="Text 29">
              <a:extLst>
                <a:ext uri="{FF2B5EF4-FFF2-40B4-BE49-F238E27FC236}">
                  <a16:creationId xmlns:a16="http://schemas.microsoft.com/office/drawing/2014/main" id="{4174B0DA-11ED-DA8D-0B4F-1D5572BC398A}"/>
                </a:ext>
              </a:extLst>
            </p:cNvPr>
            <p:cNvSpPr/>
            <p:nvPr/>
          </p:nvSpPr>
          <p:spPr>
            <a:xfrm>
              <a:off x="4847184" y="4315302"/>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grpSp>
      <p:sp>
        <p:nvSpPr>
          <p:cNvPr id="60" name="Oval 59">
            <a:extLst>
              <a:ext uri="{FF2B5EF4-FFF2-40B4-BE49-F238E27FC236}">
                <a16:creationId xmlns:a16="http://schemas.microsoft.com/office/drawing/2014/main" id="{E3EE9D19-21A6-014E-1230-3F95D04D03DE}"/>
              </a:ext>
            </a:extLst>
          </p:cNvPr>
          <p:cNvSpPr>
            <a:spLocks/>
          </p:cNvSpPr>
          <p:nvPr/>
        </p:nvSpPr>
        <p:spPr bwMode="gray">
          <a:xfrm>
            <a:off x="2601563" y="2267861"/>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1</a:t>
            </a:r>
          </a:p>
        </p:txBody>
      </p:sp>
      <p:sp>
        <p:nvSpPr>
          <p:cNvPr id="61" name="Oval 60">
            <a:extLst>
              <a:ext uri="{FF2B5EF4-FFF2-40B4-BE49-F238E27FC236}">
                <a16:creationId xmlns:a16="http://schemas.microsoft.com/office/drawing/2014/main" id="{D94F29DF-A9A9-A692-41B6-FA8B94DAC500}"/>
              </a:ext>
            </a:extLst>
          </p:cNvPr>
          <p:cNvSpPr>
            <a:spLocks/>
          </p:cNvSpPr>
          <p:nvPr/>
        </p:nvSpPr>
        <p:spPr bwMode="gray">
          <a:xfrm>
            <a:off x="4332819" y="2829939"/>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3</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7" name="Oval 76">
            <a:extLst>
              <a:ext uri="{FF2B5EF4-FFF2-40B4-BE49-F238E27FC236}">
                <a16:creationId xmlns:a16="http://schemas.microsoft.com/office/drawing/2014/main" id="{BB4942DF-DBEF-2069-2A16-667CB0C73358}"/>
              </a:ext>
            </a:extLst>
          </p:cNvPr>
          <p:cNvSpPr>
            <a:spLocks/>
          </p:cNvSpPr>
          <p:nvPr/>
        </p:nvSpPr>
        <p:spPr bwMode="gray">
          <a:xfrm>
            <a:off x="6892601" y="1834004"/>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4</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8" name="Oval 77">
            <a:extLst>
              <a:ext uri="{FF2B5EF4-FFF2-40B4-BE49-F238E27FC236}">
                <a16:creationId xmlns:a16="http://schemas.microsoft.com/office/drawing/2014/main" id="{380A8D15-E917-75DA-7DA7-9FFBA82B73C5}"/>
              </a:ext>
            </a:extLst>
          </p:cNvPr>
          <p:cNvSpPr>
            <a:spLocks/>
          </p:cNvSpPr>
          <p:nvPr/>
        </p:nvSpPr>
        <p:spPr bwMode="gray">
          <a:xfrm>
            <a:off x="6252156" y="3232238"/>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5</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2" name="Oval 81">
            <a:extLst>
              <a:ext uri="{FF2B5EF4-FFF2-40B4-BE49-F238E27FC236}">
                <a16:creationId xmlns:a16="http://schemas.microsoft.com/office/drawing/2014/main" id="{9B43674E-2358-E051-3FA9-A83491B79385}"/>
              </a:ext>
            </a:extLst>
          </p:cNvPr>
          <p:cNvSpPr>
            <a:spLocks/>
          </p:cNvSpPr>
          <p:nvPr/>
        </p:nvSpPr>
        <p:spPr bwMode="gray">
          <a:xfrm>
            <a:off x="3464751" y="3817713"/>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6</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5" name="Oval 84">
            <a:extLst>
              <a:ext uri="{FF2B5EF4-FFF2-40B4-BE49-F238E27FC236}">
                <a16:creationId xmlns:a16="http://schemas.microsoft.com/office/drawing/2014/main" id="{E8F12D32-5E1A-E3A7-8F26-36A3A221A7CE}"/>
              </a:ext>
            </a:extLst>
          </p:cNvPr>
          <p:cNvSpPr>
            <a:spLocks/>
          </p:cNvSpPr>
          <p:nvPr/>
        </p:nvSpPr>
        <p:spPr bwMode="gray">
          <a:xfrm>
            <a:off x="7425276" y="3298467"/>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10</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7" name="Oval 86">
            <a:extLst>
              <a:ext uri="{FF2B5EF4-FFF2-40B4-BE49-F238E27FC236}">
                <a16:creationId xmlns:a16="http://schemas.microsoft.com/office/drawing/2014/main" id="{A9FE4919-F48A-3B98-C0ED-6DC08DE923E3}"/>
              </a:ext>
            </a:extLst>
          </p:cNvPr>
          <p:cNvSpPr>
            <a:spLocks/>
          </p:cNvSpPr>
          <p:nvPr/>
        </p:nvSpPr>
        <p:spPr bwMode="gray">
          <a:xfrm>
            <a:off x="5991747" y="4180121"/>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9</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9" name="Oval 88">
            <a:extLst>
              <a:ext uri="{FF2B5EF4-FFF2-40B4-BE49-F238E27FC236}">
                <a16:creationId xmlns:a16="http://schemas.microsoft.com/office/drawing/2014/main" id="{BDB06788-4DA6-771C-2B5F-046DEB4F7E3B}"/>
              </a:ext>
            </a:extLst>
          </p:cNvPr>
          <p:cNvSpPr>
            <a:spLocks/>
          </p:cNvSpPr>
          <p:nvPr/>
        </p:nvSpPr>
        <p:spPr bwMode="gray">
          <a:xfrm>
            <a:off x="7562510" y="2654324"/>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8</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25" name="Group 124">
            <a:extLst>
              <a:ext uri="{FF2B5EF4-FFF2-40B4-BE49-F238E27FC236}">
                <a16:creationId xmlns:a16="http://schemas.microsoft.com/office/drawing/2014/main" id="{EBB728BF-9423-2A88-7A3A-46BD243A97E4}"/>
              </a:ext>
            </a:extLst>
          </p:cNvPr>
          <p:cNvGrpSpPr/>
          <p:nvPr/>
        </p:nvGrpSpPr>
        <p:grpSpPr>
          <a:xfrm>
            <a:off x="6165917" y="5480329"/>
            <a:ext cx="1276687" cy="969789"/>
            <a:chOff x="6165917" y="5480329"/>
            <a:chExt cx="1276687" cy="969789"/>
          </a:xfrm>
        </p:grpSpPr>
        <p:sp>
          <p:nvSpPr>
            <p:cNvPr id="91" name="Rounded Rectangle 90">
              <a:extLst>
                <a:ext uri="{FF2B5EF4-FFF2-40B4-BE49-F238E27FC236}">
                  <a16:creationId xmlns:a16="http://schemas.microsoft.com/office/drawing/2014/main" id="{3309D03B-2B12-249B-D6B6-1FAE042553D5}"/>
                </a:ext>
              </a:extLst>
            </p:cNvPr>
            <p:cNvSpPr/>
            <p:nvPr/>
          </p:nvSpPr>
          <p:spPr>
            <a:xfrm>
              <a:off x="6168087" y="5480329"/>
              <a:ext cx="1274517" cy="969789"/>
            </a:xfrm>
            <a:prstGeom prst="roundRect">
              <a:avLst>
                <a:gd name="adj" fmla="val 6525"/>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pic>
          <p:nvPicPr>
            <p:cNvPr id="92" name="Graphic 91">
              <a:extLst>
                <a:ext uri="{FF2B5EF4-FFF2-40B4-BE49-F238E27FC236}">
                  <a16:creationId xmlns:a16="http://schemas.microsoft.com/office/drawing/2014/main" id="{A06D4B0C-A07A-82C9-1DA0-F361C53D8DC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04648" y="5633659"/>
              <a:ext cx="417600" cy="417600"/>
            </a:xfrm>
            <a:prstGeom prst="rect">
              <a:avLst/>
            </a:prstGeom>
          </p:spPr>
        </p:pic>
        <p:sp>
          <p:nvSpPr>
            <p:cNvPr id="93" name="Text 26">
              <a:extLst>
                <a:ext uri="{FF2B5EF4-FFF2-40B4-BE49-F238E27FC236}">
                  <a16:creationId xmlns:a16="http://schemas.microsoft.com/office/drawing/2014/main" id="{B1AF4185-7822-D4C7-2A10-62BF28A6CE95}"/>
                </a:ext>
              </a:extLst>
            </p:cNvPr>
            <p:cNvSpPr/>
            <p:nvPr/>
          </p:nvSpPr>
          <p:spPr>
            <a:xfrm>
              <a:off x="6165917" y="6110278"/>
              <a:ext cx="1274516"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Cloud Identity Service</a:t>
              </a:r>
              <a:endParaRPr lang="en-US" sz="900" dirty="0">
                <a:solidFill>
                  <a:srgbClr val="1D2D3E"/>
                </a:solidFill>
              </a:endParaRPr>
            </a:p>
          </p:txBody>
        </p:sp>
      </p:grpSp>
      <p:cxnSp>
        <p:nvCxnSpPr>
          <p:cNvPr id="95" name="Straight Arrow Connector 94">
            <a:extLst>
              <a:ext uri="{FF2B5EF4-FFF2-40B4-BE49-F238E27FC236}">
                <a16:creationId xmlns:a16="http://schemas.microsoft.com/office/drawing/2014/main" id="{56738FB1-85E9-3EFF-1125-B61463E939C0}"/>
              </a:ext>
            </a:extLst>
          </p:cNvPr>
          <p:cNvCxnSpPr>
            <a:cxnSpLocks/>
            <a:stCxn id="6" idx="2"/>
            <a:endCxn id="91" idx="0"/>
          </p:cNvCxnSpPr>
          <p:nvPr/>
        </p:nvCxnSpPr>
        <p:spPr>
          <a:xfrm flipH="1">
            <a:off x="6805346" y="5238432"/>
            <a:ext cx="705" cy="24189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D85EACA-516E-87AE-6245-57F8F01D3B1F}"/>
              </a:ext>
            </a:extLst>
          </p:cNvPr>
          <p:cNvCxnSpPr>
            <a:cxnSpLocks/>
            <a:stCxn id="97" idx="2"/>
            <a:endCxn id="100" idx="0"/>
          </p:cNvCxnSpPr>
          <p:nvPr/>
        </p:nvCxnSpPr>
        <p:spPr>
          <a:xfrm>
            <a:off x="11248689" y="4936371"/>
            <a:ext cx="0" cy="479514"/>
          </a:xfrm>
          <a:prstGeom prst="straightConnector1">
            <a:avLst/>
          </a:prstGeom>
          <a:ln w="19050">
            <a:solidFill>
              <a:srgbClr val="354A5F"/>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37341CC2-A0E6-BA51-8235-E6B4F6D1F042}"/>
              </a:ext>
            </a:extLst>
          </p:cNvPr>
          <p:cNvGrpSpPr/>
          <p:nvPr/>
        </p:nvGrpSpPr>
        <p:grpSpPr>
          <a:xfrm>
            <a:off x="10563061" y="5415885"/>
            <a:ext cx="1371257" cy="741247"/>
            <a:chOff x="10563061" y="5415885"/>
            <a:chExt cx="1371257" cy="741247"/>
          </a:xfrm>
        </p:grpSpPr>
        <p:sp>
          <p:nvSpPr>
            <p:cNvPr id="96" name="Text 26">
              <a:extLst>
                <a:ext uri="{FF2B5EF4-FFF2-40B4-BE49-F238E27FC236}">
                  <a16:creationId xmlns:a16="http://schemas.microsoft.com/office/drawing/2014/main" id="{8166A0EE-15FC-B336-30DF-BD792FE00CB8}"/>
                </a:ext>
              </a:extLst>
            </p:cNvPr>
            <p:cNvSpPr/>
            <p:nvPr/>
          </p:nvSpPr>
          <p:spPr>
            <a:xfrm>
              <a:off x="10563061" y="5862974"/>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1D2D3E"/>
                  </a:solidFill>
                  <a:latin typeface="72 Bold" pitchFamily="34" charset="0"/>
                  <a:ea typeface="72 Bold" pitchFamily="34" charset="-122"/>
                  <a:cs typeface="72 Bold" pitchFamily="34" charset="-120"/>
                </a:rPr>
                <a:t>Application Clients</a:t>
              </a:r>
              <a:endParaRPr lang="en-US" sz="1100" dirty="0">
                <a:solidFill>
                  <a:srgbClr val="1D2D3E"/>
                </a:solidFill>
              </a:endParaRPr>
            </a:p>
          </p:txBody>
        </p:sp>
        <p:sp>
          <p:nvSpPr>
            <p:cNvPr id="99" name="Text 32">
              <a:extLst>
                <a:ext uri="{FF2B5EF4-FFF2-40B4-BE49-F238E27FC236}">
                  <a16:creationId xmlns:a16="http://schemas.microsoft.com/office/drawing/2014/main" id="{F2BB14AE-31A8-29A5-8086-1B77F4B40006}"/>
                </a:ext>
              </a:extLst>
            </p:cNvPr>
            <p:cNvSpPr/>
            <p:nvPr/>
          </p:nvSpPr>
          <p:spPr>
            <a:xfrm>
              <a:off x="10821047" y="6017432"/>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100" name="Graphic 99">
              <a:extLst>
                <a:ext uri="{FF2B5EF4-FFF2-40B4-BE49-F238E27FC236}">
                  <a16:creationId xmlns:a16="http://schemas.microsoft.com/office/drawing/2014/main" id="{D49CC33D-3464-F832-229C-817605095E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39889" y="5415885"/>
              <a:ext cx="417600" cy="417600"/>
            </a:xfrm>
            <a:prstGeom prst="rect">
              <a:avLst/>
            </a:prstGeom>
          </p:spPr>
        </p:pic>
      </p:grpSp>
      <p:grpSp>
        <p:nvGrpSpPr>
          <p:cNvPr id="126" name="Group 125">
            <a:extLst>
              <a:ext uri="{FF2B5EF4-FFF2-40B4-BE49-F238E27FC236}">
                <a16:creationId xmlns:a16="http://schemas.microsoft.com/office/drawing/2014/main" id="{E4227CEE-8F12-E5CF-877A-7897329204EA}"/>
              </a:ext>
            </a:extLst>
          </p:cNvPr>
          <p:cNvGrpSpPr/>
          <p:nvPr/>
        </p:nvGrpSpPr>
        <p:grpSpPr>
          <a:xfrm>
            <a:off x="10830816" y="4309575"/>
            <a:ext cx="835746" cy="626796"/>
            <a:chOff x="10830816" y="4309575"/>
            <a:chExt cx="835746" cy="626796"/>
          </a:xfrm>
        </p:grpSpPr>
        <p:sp>
          <p:nvSpPr>
            <p:cNvPr id="97" name="Text 26">
              <a:extLst>
                <a:ext uri="{FF2B5EF4-FFF2-40B4-BE49-F238E27FC236}">
                  <a16:creationId xmlns:a16="http://schemas.microsoft.com/office/drawing/2014/main" id="{2D5F42A9-3010-A2F2-9FF0-270D0E5CDFFE}"/>
                </a:ext>
              </a:extLst>
            </p:cNvPr>
            <p:cNvSpPr/>
            <p:nvPr/>
          </p:nvSpPr>
          <p:spPr>
            <a:xfrm>
              <a:off x="10830816" y="479491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101" name="Graphic 100">
              <a:extLst>
                <a:ext uri="{FF2B5EF4-FFF2-40B4-BE49-F238E27FC236}">
                  <a16:creationId xmlns:a16="http://schemas.microsoft.com/office/drawing/2014/main" id="{F535A439-E822-50A9-7D4F-EC901F1E52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44777" y="4309575"/>
              <a:ext cx="417600" cy="417600"/>
            </a:xfrm>
            <a:prstGeom prst="rect">
              <a:avLst/>
            </a:prstGeom>
          </p:spPr>
        </p:pic>
      </p:grpSp>
      <p:grpSp>
        <p:nvGrpSpPr>
          <p:cNvPr id="124" name="Group 123">
            <a:extLst>
              <a:ext uri="{FF2B5EF4-FFF2-40B4-BE49-F238E27FC236}">
                <a16:creationId xmlns:a16="http://schemas.microsoft.com/office/drawing/2014/main" id="{9EBB52CC-AAF4-2DFC-ECBA-36B9003D4F73}"/>
              </a:ext>
            </a:extLst>
          </p:cNvPr>
          <p:cNvGrpSpPr/>
          <p:nvPr/>
        </p:nvGrpSpPr>
        <p:grpSpPr>
          <a:xfrm>
            <a:off x="505599" y="2220792"/>
            <a:ext cx="5662489" cy="3825695"/>
            <a:chOff x="505599" y="2220792"/>
            <a:chExt cx="5662489" cy="3825695"/>
          </a:xfrm>
        </p:grpSpPr>
        <p:cxnSp>
          <p:nvCxnSpPr>
            <p:cNvPr id="94" name="Elbow Connector 93">
              <a:extLst>
                <a:ext uri="{FF2B5EF4-FFF2-40B4-BE49-F238E27FC236}">
                  <a16:creationId xmlns:a16="http://schemas.microsoft.com/office/drawing/2014/main" id="{756CE0EE-4DC8-35F1-DC82-350547E050E2}"/>
                </a:ext>
              </a:extLst>
            </p:cNvPr>
            <p:cNvCxnSpPr>
              <a:cxnSpLocks/>
              <a:stCxn id="91" idx="1"/>
              <a:endCxn id="11" idx="1"/>
            </p:cNvCxnSpPr>
            <p:nvPr/>
          </p:nvCxnSpPr>
          <p:spPr>
            <a:xfrm rot="10800000">
              <a:off x="505599" y="2220792"/>
              <a:ext cx="5662489" cy="3744433"/>
            </a:xfrm>
            <a:prstGeom prst="bentConnector3">
              <a:avLst>
                <a:gd name="adj1" fmla="val 104037"/>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1E7C88B7-DC3A-335F-BE85-57D9E1977A4D}"/>
                </a:ext>
              </a:extLst>
            </p:cNvPr>
            <p:cNvSpPr/>
            <p:nvPr/>
          </p:nvSpPr>
          <p:spPr>
            <a:xfrm>
              <a:off x="2318205" y="5892059"/>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Authenticate</a:t>
              </a:r>
            </a:p>
          </p:txBody>
        </p:sp>
      </p:grpSp>
      <p:cxnSp>
        <p:nvCxnSpPr>
          <p:cNvPr id="103" name="Straight Arrow Connector 102">
            <a:extLst>
              <a:ext uri="{FF2B5EF4-FFF2-40B4-BE49-F238E27FC236}">
                <a16:creationId xmlns:a16="http://schemas.microsoft.com/office/drawing/2014/main" id="{8B035757-5F76-C8FF-DCAB-AA5A023477D8}"/>
              </a:ext>
            </a:extLst>
          </p:cNvPr>
          <p:cNvCxnSpPr>
            <a:cxnSpLocks/>
            <a:stCxn id="96" idx="1"/>
            <a:endCxn id="91" idx="3"/>
          </p:cNvCxnSpPr>
          <p:nvPr/>
        </p:nvCxnSpPr>
        <p:spPr>
          <a:xfrm flipH="1" flipV="1">
            <a:off x="7442604" y="5965224"/>
            <a:ext cx="3120457" cy="6759"/>
          </a:xfrm>
          <a:prstGeom prst="straightConnector1">
            <a:avLst/>
          </a:prstGeom>
          <a:ln w="19050">
            <a:solidFill>
              <a:srgbClr val="188918"/>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05" name="Text 26">
            <a:extLst>
              <a:ext uri="{FF2B5EF4-FFF2-40B4-BE49-F238E27FC236}">
                <a16:creationId xmlns:a16="http://schemas.microsoft.com/office/drawing/2014/main" id="{6F0CC2F6-BD99-DBEE-ACD5-DCCBFB67CC75}"/>
              </a:ext>
            </a:extLst>
          </p:cNvPr>
          <p:cNvSpPr/>
          <p:nvPr/>
        </p:nvSpPr>
        <p:spPr>
          <a:xfrm>
            <a:off x="3573193" y="1440509"/>
            <a:ext cx="1394666" cy="200297"/>
          </a:xfrm>
          <a:prstGeom prst="rect">
            <a:avLst/>
          </a:prstGeom>
          <a:noFill/>
          <a:ln/>
        </p:spPr>
        <p:txBody>
          <a:bodyPr wrap="square" lIns="0" tIns="0" rIns="0" bIns="0" rtlCol="0" anchor="t"/>
          <a:lstStyle/>
          <a:p>
            <a:pPr marL="0" indent="0" algn="l">
              <a:lnSpc>
                <a:spcPts val="1100"/>
              </a:lnSpc>
              <a:buNone/>
            </a:pPr>
            <a:r>
              <a:rPr lang="en-US" sz="900" dirty="0">
                <a:solidFill>
                  <a:srgbClr val="354A5F"/>
                </a:solidFill>
                <a:latin typeface="72 Bold" pitchFamily="34" charset="0"/>
                <a:ea typeface="72 Bold" pitchFamily="34" charset="-122"/>
                <a:cs typeface="72 Bold" pitchFamily="34" charset="-120"/>
              </a:rPr>
              <a:t>Subaccount</a:t>
            </a:r>
            <a:endParaRPr lang="en-US" sz="1000" dirty="0">
              <a:solidFill>
                <a:srgbClr val="354A5F"/>
              </a:solidFill>
            </a:endParaRPr>
          </a:p>
        </p:txBody>
      </p:sp>
      <p:sp>
        <p:nvSpPr>
          <p:cNvPr id="106" name="Text 29">
            <a:extLst>
              <a:ext uri="{FF2B5EF4-FFF2-40B4-BE49-F238E27FC236}">
                <a16:creationId xmlns:a16="http://schemas.microsoft.com/office/drawing/2014/main" id="{FE2D8DD2-BBA4-5C11-EB71-5EAC8FF6BE3A}"/>
              </a:ext>
            </a:extLst>
          </p:cNvPr>
          <p:cNvSpPr/>
          <p:nvPr/>
        </p:nvSpPr>
        <p:spPr>
          <a:xfrm>
            <a:off x="3582620" y="1623427"/>
            <a:ext cx="1291058" cy="185409"/>
          </a:xfrm>
          <a:prstGeom prst="rect">
            <a:avLst/>
          </a:prstGeom>
          <a:noFill/>
          <a:ln/>
        </p:spPr>
        <p:txBody>
          <a:bodyPr wrap="square" lIns="0" tIns="0" rIns="0" bIns="0" rtlCol="0" anchor="t"/>
          <a:lstStyle/>
          <a:p>
            <a:pPr marL="0" indent="0" algn="l">
              <a:buNone/>
            </a:pPr>
            <a:r>
              <a:rPr lang="en-US" sz="800" dirty="0">
                <a:solidFill>
                  <a:srgbClr val="1D2D3E"/>
                </a:solidFill>
                <a:latin typeface="72" panose="020B0503030000000003" pitchFamily="34" charset="0"/>
                <a:ea typeface="72 Semibold" pitchFamily="34" charset="-122"/>
                <a:cs typeface="72" panose="020B0503030000000003" pitchFamily="34" charset="0"/>
              </a:rPr>
              <a:t>Multi-Cloud</a:t>
            </a:r>
            <a:endParaRPr lang="en-US" sz="800" dirty="0">
              <a:solidFill>
                <a:srgbClr val="1D2D3E"/>
              </a:solidFill>
              <a:latin typeface="72" panose="020B0503030000000003" pitchFamily="34" charset="0"/>
              <a:cs typeface="72" panose="020B0503030000000003" pitchFamily="34" charset="0"/>
            </a:endParaRPr>
          </a:p>
        </p:txBody>
      </p:sp>
      <p:grpSp>
        <p:nvGrpSpPr>
          <p:cNvPr id="81" name="Group 80">
            <a:extLst>
              <a:ext uri="{FF2B5EF4-FFF2-40B4-BE49-F238E27FC236}">
                <a16:creationId xmlns:a16="http://schemas.microsoft.com/office/drawing/2014/main" id="{982E8059-39F0-E543-5D4C-394C35BD6706}"/>
              </a:ext>
            </a:extLst>
          </p:cNvPr>
          <p:cNvGrpSpPr/>
          <p:nvPr/>
        </p:nvGrpSpPr>
        <p:grpSpPr>
          <a:xfrm>
            <a:off x="10563061" y="873332"/>
            <a:ext cx="1428800" cy="842799"/>
            <a:chOff x="10563061" y="873332"/>
            <a:chExt cx="1428800" cy="842799"/>
          </a:xfrm>
        </p:grpSpPr>
        <p:sp>
          <p:nvSpPr>
            <p:cNvPr id="114" name="Rectangle 113">
              <a:extLst>
                <a:ext uri="{FF2B5EF4-FFF2-40B4-BE49-F238E27FC236}">
                  <a16:creationId xmlns:a16="http://schemas.microsoft.com/office/drawing/2014/main" id="{098285BB-78C4-CA3E-51CF-8E4AA11D8C6F}"/>
                </a:ext>
              </a:extLst>
            </p:cNvPr>
            <p:cNvSpPr/>
            <p:nvPr/>
          </p:nvSpPr>
          <p:spPr bwMode="gray">
            <a:xfrm>
              <a:off x="10563061" y="873332"/>
              <a:ext cx="1428800" cy="842799"/>
            </a:xfrm>
            <a:prstGeom prst="rect">
              <a:avLst/>
            </a:prstGeom>
            <a:solidFill>
              <a:srgbClr val="F5F6F8"/>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5" name="Text 29">
              <a:extLst>
                <a:ext uri="{FF2B5EF4-FFF2-40B4-BE49-F238E27FC236}">
                  <a16:creationId xmlns:a16="http://schemas.microsoft.com/office/drawing/2014/main" id="{8B53A9E4-8140-B71B-2F02-103B562B0391}"/>
                </a:ext>
              </a:extLst>
            </p:cNvPr>
            <p:cNvSpPr/>
            <p:nvPr/>
          </p:nvSpPr>
          <p:spPr>
            <a:xfrm>
              <a:off x="10647092" y="936038"/>
              <a:ext cx="588600" cy="120909"/>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Legend</a:t>
              </a:r>
              <a:endParaRPr lang="en-US" sz="800" dirty="0">
                <a:solidFill>
                  <a:srgbClr val="1D2D3E"/>
                </a:solidFill>
              </a:endParaRPr>
            </a:p>
          </p:txBody>
        </p:sp>
        <p:sp>
          <p:nvSpPr>
            <p:cNvPr id="116" name="Text 32">
              <a:extLst>
                <a:ext uri="{FF2B5EF4-FFF2-40B4-BE49-F238E27FC236}">
                  <a16:creationId xmlns:a16="http://schemas.microsoft.com/office/drawing/2014/main" id="{A92A06DF-F873-6B0D-64E6-E0376DCB8226}"/>
                </a:ext>
              </a:extLst>
            </p:cNvPr>
            <p:cNvSpPr/>
            <p:nvPr/>
          </p:nvSpPr>
          <p:spPr>
            <a:xfrm>
              <a:off x="11082612" y="1234276"/>
              <a:ext cx="868854" cy="120909"/>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Real-time vector grounding flow</a:t>
              </a:r>
              <a:endParaRPr lang="en-US" sz="700" dirty="0"/>
            </a:p>
          </p:txBody>
        </p:sp>
        <p:cxnSp>
          <p:nvCxnSpPr>
            <p:cNvPr id="117" name="Straight Arrow Connector 116">
              <a:extLst>
                <a:ext uri="{FF2B5EF4-FFF2-40B4-BE49-F238E27FC236}">
                  <a16:creationId xmlns:a16="http://schemas.microsoft.com/office/drawing/2014/main" id="{C0ED9BA4-CF49-26BD-F59D-01D504D345CE}"/>
                </a:ext>
              </a:extLst>
            </p:cNvPr>
            <p:cNvCxnSpPr>
              <a:cxnSpLocks/>
            </p:cNvCxnSpPr>
            <p:nvPr/>
          </p:nvCxnSpPr>
          <p:spPr>
            <a:xfrm>
              <a:off x="10646548" y="1298536"/>
              <a:ext cx="352577" cy="0"/>
            </a:xfrm>
            <a:prstGeom prst="straightConnector1">
              <a:avLst/>
            </a:prstGeom>
            <a:ln w="19050">
              <a:solidFill>
                <a:srgbClr val="0C70E4"/>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a:extLst>
              <a:ext uri="{FF2B5EF4-FFF2-40B4-BE49-F238E27FC236}">
                <a16:creationId xmlns:a16="http://schemas.microsoft.com/office/drawing/2014/main" id="{8782792A-345A-5D25-D14D-A8F76C84224D}"/>
              </a:ext>
            </a:extLst>
          </p:cNvPr>
          <p:cNvCxnSpPr>
            <a:cxnSpLocks/>
          </p:cNvCxnSpPr>
          <p:nvPr/>
        </p:nvCxnSpPr>
        <p:spPr>
          <a:xfrm>
            <a:off x="10651638" y="1563388"/>
            <a:ext cx="347487" cy="0"/>
          </a:xfrm>
          <a:prstGeom prst="straightConnector1">
            <a:avLst/>
          </a:prstGeom>
          <a:ln w="19050">
            <a:solidFill>
              <a:srgbClr val="CC00DC"/>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Text 32">
            <a:extLst>
              <a:ext uri="{FF2B5EF4-FFF2-40B4-BE49-F238E27FC236}">
                <a16:creationId xmlns:a16="http://schemas.microsoft.com/office/drawing/2014/main" id="{91C8DE75-6CAB-D993-46AE-C430D808B65E}"/>
              </a:ext>
            </a:extLst>
          </p:cNvPr>
          <p:cNvSpPr/>
          <p:nvPr/>
        </p:nvSpPr>
        <p:spPr>
          <a:xfrm>
            <a:off x="11082612" y="1502933"/>
            <a:ext cx="868854" cy="213196"/>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Customer Success Digital Assistant flow </a:t>
            </a:r>
            <a:endParaRPr lang="en-US" sz="700" dirty="0"/>
          </a:p>
        </p:txBody>
      </p:sp>
      <p:sp>
        <p:nvSpPr>
          <p:cNvPr id="121" name="Oval 120">
            <a:extLst>
              <a:ext uri="{FF2B5EF4-FFF2-40B4-BE49-F238E27FC236}">
                <a16:creationId xmlns:a16="http://schemas.microsoft.com/office/drawing/2014/main" id="{9CB59C5E-DD8E-4465-62B0-0FE67C04804B}"/>
              </a:ext>
            </a:extLst>
          </p:cNvPr>
          <p:cNvSpPr>
            <a:spLocks/>
          </p:cNvSpPr>
          <p:nvPr/>
        </p:nvSpPr>
        <p:spPr bwMode="gray">
          <a:xfrm>
            <a:off x="4270526" y="1628936"/>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2</a:t>
            </a:r>
          </a:p>
        </p:txBody>
      </p:sp>
      <p:grpSp>
        <p:nvGrpSpPr>
          <p:cNvPr id="27" name="Group 26">
            <a:extLst>
              <a:ext uri="{FF2B5EF4-FFF2-40B4-BE49-F238E27FC236}">
                <a16:creationId xmlns:a16="http://schemas.microsoft.com/office/drawing/2014/main" id="{B077E582-5350-5B7B-108A-AFEF26D46A77}"/>
              </a:ext>
            </a:extLst>
          </p:cNvPr>
          <p:cNvGrpSpPr/>
          <p:nvPr/>
        </p:nvGrpSpPr>
        <p:grpSpPr>
          <a:xfrm>
            <a:off x="4730895" y="1658907"/>
            <a:ext cx="1774877" cy="1314056"/>
            <a:chOff x="4730895" y="1658907"/>
            <a:chExt cx="1774877" cy="1314056"/>
          </a:xfrm>
        </p:grpSpPr>
        <p:grpSp>
          <p:nvGrpSpPr>
            <p:cNvPr id="4" name="Group 3">
              <a:extLst>
                <a:ext uri="{FF2B5EF4-FFF2-40B4-BE49-F238E27FC236}">
                  <a16:creationId xmlns:a16="http://schemas.microsoft.com/office/drawing/2014/main" id="{A8286051-58A1-BB4B-F266-E1AA503457F2}"/>
                </a:ext>
              </a:extLst>
            </p:cNvPr>
            <p:cNvGrpSpPr/>
            <p:nvPr/>
          </p:nvGrpSpPr>
          <p:grpSpPr>
            <a:xfrm>
              <a:off x="4735597" y="1677681"/>
              <a:ext cx="1770175" cy="1295282"/>
              <a:chOff x="4735597" y="1677681"/>
              <a:chExt cx="1770175" cy="1295282"/>
            </a:xfrm>
          </p:grpSpPr>
          <p:grpSp>
            <p:nvGrpSpPr>
              <p:cNvPr id="35" name="Group 34">
                <a:extLst>
                  <a:ext uri="{FF2B5EF4-FFF2-40B4-BE49-F238E27FC236}">
                    <a16:creationId xmlns:a16="http://schemas.microsoft.com/office/drawing/2014/main" id="{4AB8A096-5066-9014-7F7A-FA8F0A982F38}"/>
                  </a:ext>
                </a:extLst>
              </p:cNvPr>
              <p:cNvGrpSpPr/>
              <p:nvPr/>
            </p:nvGrpSpPr>
            <p:grpSpPr>
              <a:xfrm>
                <a:off x="4735597" y="1677681"/>
                <a:ext cx="1770175" cy="1295282"/>
                <a:chOff x="8928622" y="3356617"/>
                <a:chExt cx="1770175" cy="1295282"/>
              </a:xfrm>
            </p:grpSpPr>
            <p:sp>
              <p:nvSpPr>
                <p:cNvPr id="36" name="Rounded Rectangle 35">
                  <a:extLst>
                    <a:ext uri="{FF2B5EF4-FFF2-40B4-BE49-F238E27FC236}">
                      <a16:creationId xmlns:a16="http://schemas.microsoft.com/office/drawing/2014/main" id="{5CCE5012-CC9B-8694-9798-77E1A7C6FB59}"/>
                    </a:ext>
                  </a:extLst>
                </p:cNvPr>
                <p:cNvSpPr/>
                <p:nvPr/>
              </p:nvSpPr>
              <p:spPr>
                <a:xfrm>
                  <a:off x="8928622" y="3356617"/>
                  <a:ext cx="1770175" cy="1295282"/>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ext 26">
                  <a:extLst>
                    <a:ext uri="{FF2B5EF4-FFF2-40B4-BE49-F238E27FC236}">
                      <a16:creationId xmlns:a16="http://schemas.microsoft.com/office/drawing/2014/main" id="{44621F98-EF5A-5BC5-4749-D6B871540A02}"/>
                    </a:ext>
                  </a:extLst>
                </p:cNvPr>
                <p:cNvSpPr/>
                <p:nvPr/>
              </p:nvSpPr>
              <p:spPr>
                <a:xfrm>
                  <a:off x="9360664" y="3503636"/>
                  <a:ext cx="1168836" cy="342254"/>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a:t>
                  </a:r>
                  <a:endParaRPr lang="en-US" sz="900" dirty="0">
                    <a:solidFill>
                      <a:srgbClr val="1D2D3E"/>
                    </a:solidFill>
                  </a:endParaRPr>
                </a:p>
              </p:txBody>
            </p:sp>
          </p:grpSp>
          <p:sp>
            <p:nvSpPr>
              <p:cNvPr id="51" name="Rounded Rectangle 50">
                <a:extLst>
                  <a:ext uri="{FF2B5EF4-FFF2-40B4-BE49-F238E27FC236}">
                    <a16:creationId xmlns:a16="http://schemas.microsoft.com/office/drawing/2014/main" id="{21EC3645-3783-73C2-754E-4E28B332CB4D}"/>
                  </a:ext>
                </a:extLst>
              </p:cNvPr>
              <p:cNvSpPr/>
              <p:nvPr/>
            </p:nvSpPr>
            <p:spPr>
              <a:xfrm>
                <a:off x="4829528" y="2213744"/>
                <a:ext cx="1582000" cy="663252"/>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 26">
                <a:extLst>
                  <a:ext uri="{FF2B5EF4-FFF2-40B4-BE49-F238E27FC236}">
                    <a16:creationId xmlns:a16="http://schemas.microsoft.com/office/drawing/2014/main" id="{5286E22C-209F-4AE1-2332-528ADA98B56E}"/>
                  </a:ext>
                </a:extLst>
              </p:cNvPr>
              <p:cNvSpPr/>
              <p:nvPr/>
            </p:nvSpPr>
            <p:spPr>
              <a:xfrm>
                <a:off x="5132222" y="2315239"/>
                <a:ext cx="1279306" cy="164188"/>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cs typeface="72 Bold" pitchFamily="34" charset="-120"/>
                  </a:rPr>
                  <a:t>Cloud Integration</a:t>
                </a:r>
                <a:endParaRPr lang="en-US" sz="900" dirty="0">
                  <a:solidFill>
                    <a:srgbClr val="1D2D3E"/>
                  </a:solidFill>
                </a:endParaRPr>
              </a:p>
            </p:txBody>
          </p:sp>
          <p:pic>
            <p:nvPicPr>
              <p:cNvPr id="57" name="Picture 12">
                <a:extLst>
                  <a:ext uri="{FF2B5EF4-FFF2-40B4-BE49-F238E27FC236}">
                    <a16:creationId xmlns:a16="http://schemas.microsoft.com/office/drawing/2014/main" id="{60123905-0FF3-A3F6-5F66-8DEC470F6EC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46685" y="2164522"/>
                <a:ext cx="489802" cy="48980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a:extLst>
                  <a:ext uri="{FF2B5EF4-FFF2-40B4-BE49-F238E27FC236}">
                    <a16:creationId xmlns:a16="http://schemas.microsoft.com/office/drawing/2014/main" id="{175F0888-9A65-1171-1420-ADEE6EE97A7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13028" y="2397406"/>
                <a:ext cx="893449" cy="529452"/>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
              <a:extLst>
                <a:ext uri="{FF2B5EF4-FFF2-40B4-BE49-F238E27FC236}">
                  <a16:creationId xmlns:a16="http://schemas.microsoft.com/office/drawing/2014/main" id="{ECABC4BA-A5B8-9FF9-789C-2A37B68B671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30895" y="1658907"/>
              <a:ext cx="498412" cy="49841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Elbow Connector 58">
            <a:extLst>
              <a:ext uri="{FF2B5EF4-FFF2-40B4-BE49-F238E27FC236}">
                <a16:creationId xmlns:a16="http://schemas.microsoft.com/office/drawing/2014/main" id="{64F65F14-1BFD-C95D-F9E1-84A1B152A531}"/>
              </a:ext>
            </a:extLst>
          </p:cNvPr>
          <p:cNvCxnSpPr>
            <a:cxnSpLocks/>
            <a:stCxn id="22" idx="3"/>
            <a:endCxn id="51" idx="1"/>
          </p:cNvCxnSpPr>
          <p:nvPr/>
        </p:nvCxnSpPr>
        <p:spPr>
          <a:xfrm>
            <a:off x="4105066" y="2080698"/>
            <a:ext cx="724462" cy="464672"/>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74B32992-FE6D-0188-2A1C-375E8050D9AE}"/>
              </a:ext>
            </a:extLst>
          </p:cNvPr>
          <p:cNvSpPr/>
          <p:nvPr/>
        </p:nvSpPr>
        <p:spPr>
          <a:xfrm>
            <a:off x="4190637" y="1997772"/>
            <a:ext cx="472384" cy="208176"/>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SMF</a:t>
            </a:r>
            <a:endParaRPr lang="en-DE" sz="700" b="1">
              <a:solidFill>
                <a:schemeClr val="bg1"/>
              </a:solidFill>
              <a:latin typeface="72" panose="020B0503030000000003" pitchFamily="34" charset="0"/>
              <a:cs typeface="72" panose="020B0503030000000003" pitchFamily="34" charset="0"/>
            </a:endParaRPr>
          </a:p>
        </p:txBody>
      </p:sp>
      <p:sp>
        <p:nvSpPr>
          <p:cNvPr id="28" name="Rounded Rectangle 27">
            <a:extLst>
              <a:ext uri="{FF2B5EF4-FFF2-40B4-BE49-F238E27FC236}">
                <a16:creationId xmlns:a16="http://schemas.microsoft.com/office/drawing/2014/main" id="{E7E49B29-7002-FCFF-8441-4F3DB587477A}"/>
              </a:ext>
            </a:extLst>
          </p:cNvPr>
          <p:cNvSpPr/>
          <p:nvPr/>
        </p:nvSpPr>
        <p:spPr>
          <a:xfrm>
            <a:off x="2493053" y="1961981"/>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120" name="Elbow Connector 119">
            <a:extLst>
              <a:ext uri="{FF2B5EF4-FFF2-40B4-BE49-F238E27FC236}">
                <a16:creationId xmlns:a16="http://schemas.microsoft.com/office/drawing/2014/main" id="{7D26789C-5AF2-9ED0-9109-758E9D6802FA}"/>
              </a:ext>
            </a:extLst>
          </p:cNvPr>
          <p:cNvCxnSpPr>
            <a:cxnSpLocks/>
            <a:endCxn id="11" idx="2"/>
          </p:cNvCxnSpPr>
          <p:nvPr/>
        </p:nvCxnSpPr>
        <p:spPr>
          <a:xfrm rot="10800000" flipV="1">
            <a:off x="1430048" y="2797323"/>
            <a:ext cx="3383851" cy="414929"/>
          </a:xfrm>
          <a:prstGeom prst="bentConnector4">
            <a:avLst>
              <a:gd name="adj1" fmla="val 36340"/>
              <a:gd name="adj2" fmla="val 155094"/>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22" name="Rounded Rectangle 121">
            <a:extLst>
              <a:ext uri="{FF2B5EF4-FFF2-40B4-BE49-F238E27FC236}">
                <a16:creationId xmlns:a16="http://schemas.microsoft.com/office/drawing/2014/main" id="{B99EE6BB-5A65-7096-2EF3-419A55FEAFC9}"/>
              </a:ext>
            </a:extLst>
          </p:cNvPr>
          <p:cNvSpPr/>
          <p:nvPr/>
        </p:nvSpPr>
        <p:spPr>
          <a:xfrm>
            <a:off x="2489622" y="333460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OData / HTTPS</a:t>
            </a:r>
            <a:endParaRPr lang="en-DE" sz="1200" dirty="0"/>
          </a:p>
        </p:txBody>
      </p:sp>
      <p:cxnSp>
        <p:nvCxnSpPr>
          <p:cNvPr id="80" name="Elbow Connector 79">
            <a:extLst>
              <a:ext uri="{FF2B5EF4-FFF2-40B4-BE49-F238E27FC236}">
                <a16:creationId xmlns:a16="http://schemas.microsoft.com/office/drawing/2014/main" id="{02EFB73F-C137-84AA-3584-BC6B934BCF49}"/>
              </a:ext>
            </a:extLst>
          </p:cNvPr>
          <p:cNvCxnSpPr>
            <a:cxnSpLocks/>
            <a:endCxn id="8" idx="0"/>
          </p:cNvCxnSpPr>
          <p:nvPr/>
        </p:nvCxnSpPr>
        <p:spPr>
          <a:xfrm rot="16200000" flipH="1">
            <a:off x="6048407" y="3065024"/>
            <a:ext cx="1422379" cy="1085707"/>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50B9BFEA-523E-76F9-32F5-57E6F2DAC5BD}"/>
              </a:ext>
            </a:extLst>
          </p:cNvPr>
          <p:cNvSpPr/>
          <p:nvPr/>
        </p:nvSpPr>
        <p:spPr>
          <a:xfrm>
            <a:off x="6644128" y="3507998"/>
            <a:ext cx="46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JDBC</a:t>
            </a:r>
          </a:p>
          <a:p>
            <a:pPr algn="ctr"/>
            <a:r>
              <a:rPr lang="en-US" sz="700" b="1" dirty="0">
                <a:solidFill>
                  <a:schemeClr val="bg1"/>
                </a:solidFill>
                <a:latin typeface="72" panose="020B0503030000000003" pitchFamily="34" charset="0"/>
                <a:cs typeface="72" panose="020B0503030000000003" pitchFamily="34" charset="0"/>
              </a:rPr>
              <a:t>INSERT</a:t>
            </a:r>
            <a:endParaRPr lang="en-DE" sz="700" b="1">
              <a:solidFill>
                <a:schemeClr val="bg1"/>
              </a:solidFill>
              <a:latin typeface="72" panose="020B0503030000000003" pitchFamily="34" charset="0"/>
              <a:cs typeface="72" panose="020B0503030000000003" pitchFamily="34" charset="0"/>
            </a:endParaRPr>
          </a:p>
        </p:txBody>
      </p:sp>
      <p:cxnSp>
        <p:nvCxnSpPr>
          <p:cNvPr id="111" name="Straight Arrow Connector 110">
            <a:extLst>
              <a:ext uri="{FF2B5EF4-FFF2-40B4-BE49-F238E27FC236}">
                <a16:creationId xmlns:a16="http://schemas.microsoft.com/office/drawing/2014/main" id="{D2C57506-6425-51EE-C528-2BA9A6A9EA05}"/>
              </a:ext>
            </a:extLst>
          </p:cNvPr>
          <p:cNvCxnSpPr>
            <a:cxnSpLocks/>
            <a:stCxn id="48" idx="0"/>
          </p:cNvCxnSpPr>
          <p:nvPr/>
        </p:nvCxnSpPr>
        <p:spPr>
          <a:xfrm flipV="1">
            <a:off x="5327613" y="2876995"/>
            <a:ext cx="18487" cy="893127"/>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8B07C261-C4FE-F3D1-4D8F-7912D4CEF5A7}"/>
              </a:ext>
            </a:extLst>
          </p:cNvPr>
          <p:cNvSpPr/>
          <p:nvPr/>
        </p:nvSpPr>
        <p:spPr>
          <a:xfrm rot="16200000">
            <a:off x="5102151" y="3288080"/>
            <a:ext cx="468000" cy="198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HTTPS</a:t>
            </a:r>
            <a:endParaRPr lang="en-DE" sz="700" b="1" dirty="0">
              <a:solidFill>
                <a:schemeClr val="tx1"/>
              </a:solidFill>
              <a:latin typeface="72" panose="020B0503030000000003" pitchFamily="34" charset="0"/>
              <a:cs typeface="72" panose="020B0503030000000003" pitchFamily="34" charset="0"/>
            </a:endParaRPr>
          </a:p>
        </p:txBody>
      </p:sp>
      <p:cxnSp>
        <p:nvCxnSpPr>
          <p:cNvPr id="86" name="Elbow Connector 85">
            <a:extLst>
              <a:ext uri="{FF2B5EF4-FFF2-40B4-BE49-F238E27FC236}">
                <a16:creationId xmlns:a16="http://schemas.microsoft.com/office/drawing/2014/main" id="{ADFB6E8D-5F76-B50A-08C8-B73B25704D37}"/>
              </a:ext>
            </a:extLst>
          </p:cNvPr>
          <p:cNvCxnSpPr>
            <a:cxnSpLocks/>
            <a:endCxn id="8" idx="1"/>
          </p:cNvCxnSpPr>
          <p:nvPr/>
        </p:nvCxnSpPr>
        <p:spPr>
          <a:xfrm rot="16200000" flipH="1">
            <a:off x="5655008" y="3190911"/>
            <a:ext cx="1682021" cy="1093578"/>
          </a:xfrm>
          <a:prstGeom prst="bentConnector2">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28CA1313-2467-95FB-D427-A158A23F0902}"/>
              </a:ext>
            </a:extLst>
          </p:cNvPr>
          <p:cNvSpPr/>
          <p:nvPr/>
        </p:nvSpPr>
        <p:spPr>
          <a:xfrm>
            <a:off x="6263181" y="4476939"/>
            <a:ext cx="46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JDBC</a:t>
            </a:r>
          </a:p>
          <a:p>
            <a:pPr algn="ctr"/>
            <a:r>
              <a:rPr lang="en-US" sz="700" b="1" dirty="0">
                <a:solidFill>
                  <a:schemeClr val="tx1"/>
                </a:solidFill>
                <a:latin typeface="72" panose="020B0503030000000003" pitchFamily="34" charset="0"/>
                <a:cs typeface="72" panose="020B0503030000000003" pitchFamily="34" charset="0"/>
              </a:rPr>
              <a:t>SELECT</a:t>
            </a:r>
            <a:endParaRPr lang="en-DE" sz="700" b="1" dirty="0">
              <a:solidFill>
                <a:schemeClr val="tx1"/>
              </a:solidFill>
              <a:latin typeface="72" panose="020B0503030000000003" pitchFamily="34" charset="0"/>
              <a:cs typeface="72" panose="020B0503030000000003" pitchFamily="34" charset="0"/>
            </a:endParaRPr>
          </a:p>
        </p:txBody>
      </p:sp>
      <p:sp>
        <p:nvSpPr>
          <p:cNvPr id="83" name="Oval 82">
            <a:extLst>
              <a:ext uri="{FF2B5EF4-FFF2-40B4-BE49-F238E27FC236}">
                <a16:creationId xmlns:a16="http://schemas.microsoft.com/office/drawing/2014/main" id="{8A6B6EDA-7B82-559E-8A28-BE9C705FFF05}"/>
              </a:ext>
            </a:extLst>
          </p:cNvPr>
          <p:cNvSpPr>
            <a:spLocks/>
          </p:cNvSpPr>
          <p:nvPr/>
        </p:nvSpPr>
        <p:spPr bwMode="gray">
          <a:xfrm>
            <a:off x="4880603" y="2938200"/>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7</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35" name="Group 134">
            <a:extLst>
              <a:ext uri="{FF2B5EF4-FFF2-40B4-BE49-F238E27FC236}">
                <a16:creationId xmlns:a16="http://schemas.microsoft.com/office/drawing/2014/main" id="{F67BA52C-9912-D09A-920A-DFB12E3F8F0A}"/>
              </a:ext>
            </a:extLst>
          </p:cNvPr>
          <p:cNvGrpSpPr/>
          <p:nvPr/>
        </p:nvGrpSpPr>
        <p:grpSpPr>
          <a:xfrm>
            <a:off x="8307066" y="1474750"/>
            <a:ext cx="1778474" cy="2903675"/>
            <a:chOff x="8307066" y="1474750"/>
            <a:chExt cx="1778474" cy="2903675"/>
          </a:xfrm>
        </p:grpSpPr>
        <p:sp>
          <p:nvSpPr>
            <p:cNvPr id="130" name="Rounded Rectangle 129">
              <a:extLst>
                <a:ext uri="{FF2B5EF4-FFF2-40B4-BE49-F238E27FC236}">
                  <a16:creationId xmlns:a16="http://schemas.microsoft.com/office/drawing/2014/main" id="{3B830CB7-9129-52C8-B7E7-7F4A515F80F2}"/>
                </a:ext>
              </a:extLst>
            </p:cNvPr>
            <p:cNvSpPr/>
            <p:nvPr/>
          </p:nvSpPr>
          <p:spPr>
            <a:xfrm rot="5400000">
              <a:off x="7744465" y="2037351"/>
              <a:ext cx="2903675" cy="1778474"/>
            </a:xfrm>
            <a:prstGeom prst="roundRect">
              <a:avLst>
                <a:gd name="adj" fmla="val 7872"/>
              </a:avLst>
            </a:prstGeom>
            <a:solidFill>
              <a:srgbClr val="EBF9FF"/>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1" name="Rounded Rectangle 130">
              <a:extLst>
                <a:ext uri="{FF2B5EF4-FFF2-40B4-BE49-F238E27FC236}">
                  <a16:creationId xmlns:a16="http://schemas.microsoft.com/office/drawing/2014/main" id="{E6FE4C9E-D95E-09F2-76A0-46A700FA32F0}"/>
                </a:ext>
              </a:extLst>
            </p:cNvPr>
            <p:cNvSpPr/>
            <p:nvPr/>
          </p:nvSpPr>
          <p:spPr>
            <a:xfrm flipH="1">
              <a:off x="8424342" y="2061883"/>
              <a:ext cx="1549807" cy="2222639"/>
            </a:xfrm>
            <a:prstGeom prst="roundRect">
              <a:avLst>
                <a:gd name="adj" fmla="val 7872"/>
              </a:avLst>
            </a:prstGeom>
            <a:solidFill>
              <a:schemeClr val="bg1"/>
            </a:solidFill>
            <a:ln w="19050">
              <a:solidFill>
                <a:srgbClr val="0070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2" name="Graphic 71">
              <a:extLst>
                <a:ext uri="{FF2B5EF4-FFF2-40B4-BE49-F238E27FC236}">
                  <a16:creationId xmlns:a16="http://schemas.microsoft.com/office/drawing/2014/main" id="{1CF8B54E-04E0-F303-5F1E-0C765178F2E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369369" y="1558198"/>
              <a:ext cx="417600" cy="417600"/>
            </a:xfrm>
            <a:prstGeom prst="rect">
              <a:avLst/>
            </a:prstGeom>
          </p:spPr>
        </p:pic>
        <p:pic>
          <p:nvPicPr>
            <p:cNvPr id="74" name="Graphic 73">
              <a:extLst>
                <a:ext uri="{FF2B5EF4-FFF2-40B4-BE49-F238E27FC236}">
                  <a16:creationId xmlns:a16="http://schemas.microsoft.com/office/drawing/2014/main" id="{011A0FDF-B3CD-EFFE-5E88-ADF6958834B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89457" y="2189509"/>
              <a:ext cx="417600" cy="417600"/>
            </a:xfrm>
            <a:prstGeom prst="rect">
              <a:avLst/>
            </a:prstGeom>
          </p:spPr>
        </p:pic>
        <p:sp>
          <p:nvSpPr>
            <p:cNvPr id="75" name="Rounded Rectangle 74">
              <a:extLst>
                <a:ext uri="{FF2B5EF4-FFF2-40B4-BE49-F238E27FC236}">
                  <a16:creationId xmlns:a16="http://schemas.microsoft.com/office/drawing/2014/main" id="{87DE05DC-E666-11AC-2581-4150F0C3C9CF}"/>
                </a:ext>
              </a:extLst>
            </p:cNvPr>
            <p:cNvSpPr/>
            <p:nvPr/>
          </p:nvSpPr>
          <p:spPr>
            <a:xfrm>
              <a:off x="8602416" y="2729523"/>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ounded Rectangle 75">
              <a:extLst>
                <a:ext uri="{FF2B5EF4-FFF2-40B4-BE49-F238E27FC236}">
                  <a16:creationId xmlns:a16="http://schemas.microsoft.com/office/drawing/2014/main" id="{01927869-E635-0DE2-DA28-639C17380435}"/>
                </a:ext>
              </a:extLst>
            </p:cNvPr>
            <p:cNvSpPr/>
            <p:nvPr/>
          </p:nvSpPr>
          <p:spPr>
            <a:xfrm>
              <a:off x="8599559" y="3585921"/>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Text 26">
              <a:extLst>
                <a:ext uri="{FF2B5EF4-FFF2-40B4-BE49-F238E27FC236}">
                  <a16:creationId xmlns:a16="http://schemas.microsoft.com/office/drawing/2014/main" id="{4E67DDE8-E7C4-D7A3-385D-E9E70BE32CAB}"/>
                </a:ext>
              </a:extLst>
            </p:cNvPr>
            <p:cNvSpPr/>
            <p:nvPr/>
          </p:nvSpPr>
          <p:spPr>
            <a:xfrm>
              <a:off x="8817614" y="1701012"/>
              <a:ext cx="1003842" cy="23929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a:t>
              </a:r>
              <a:r>
                <a:rPr lang="en-US" sz="900" dirty="0">
                  <a:solidFill>
                    <a:srgbClr val="1D2D3E"/>
                  </a:solidFill>
                  <a:latin typeface="72 Bold" pitchFamily="34" charset="0"/>
                  <a:cs typeface="72 Bold" pitchFamily="34" charset="-120"/>
                </a:rPr>
                <a:t>Launchpad</a:t>
              </a:r>
              <a:endParaRPr lang="en-US" sz="900" dirty="0">
                <a:solidFill>
                  <a:srgbClr val="1D2D3E"/>
                </a:solidFill>
              </a:endParaRPr>
            </a:p>
          </p:txBody>
        </p:sp>
        <p:sp>
          <p:nvSpPr>
            <p:cNvPr id="68" name="Text 26">
              <a:extLst>
                <a:ext uri="{FF2B5EF4-FFF2-40B4-BE49-F238E27FC236}">
                  <a16:creationId xmlns:a16="http://schemas.microsoft.com/office/drawing/2014/main" id="{B1E20DDA-66D2-035E-2D56-36D21EF59B0A}"/>
                </a:ext>
              </a:extLst>
            </p:cNvPr>
            <p:cNvSpPr/>
            <p:nvPr/>
          </p:nvSpPr>
          <p:spPr>
            <a:xfrm>
              <a:off x="8991136" y="231167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Core</a:t>
              </a:r>
              <a:endParaRPr lang="en-US" sz="900" dirty="0">
                <a:solidFill>
                  <a:srgbClr val="1D2D3E"/>
                </a:solidFill>
              </a:endParaRPr>
            </a:p>
          </p:txBody>
        </p:sp>
        <p:sp>
          <p:nvSpPr>
            <p:cNvPr id="69" name="Text 26">
              <a:extLst>
                <a:ext uri="{FF2B5EF4-FFF2-40B4-BE49-F238E27FC236}">
                  <a16:creationId xmlns:a16="http://schemas.microsoft.com/office/drawing/2014/main" id="{088B5D90-AEB1-FA7B-C9F8-EF9C343BF74B}"/>
                </a:ext>
              </a:extLst>
            </p:cNvPr>
            <p:cNvSpPr/>
            <p:nvPr/>
          </p:nvSpPr>
          <p:spPr>
            <a:xfrm>
              <a:off x="8808394" y="2990700"/>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API</a:t>
              </a:r>
              <a:endParaRPr lang="en-US" sz="900" dirty="0">
                <a:solidFill>
                  <a:srgbClr val="1D2D3E"/>
                </a:solidFill>
              </a:endParaRPr>
            </a:p>
          </p:txBody>
        </p:sp>
        <p:sp>
          <p:nvSpPr>
            <p:cNvPr id="70" name="Text 26">
              <a:extLst>
                <a:ext uri="{FF2B5EF4-FFF2-40B4-BE49-F238E27FC236}">
                  <a16:creationId xmlns:a16="http://schemas.microsoft.com/office/drawing/2014/main" id="{11DFA8BD-9920-60A7-3940-D679CAD7F2F4}"/>
                </a:ext>
              </a:extLst>
            </p:cNvPr>
            <p:cNvSpPr/>
            <p:nvPr/>
          </p:nvSpPr>
          <p:spPr>
            <a:xfrm>
              <a:off x="8808394" y="381771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Models</a:t>
              </a:r>
              <a:endParaRPr lang="en-US" sz="900" dirty="0">
                <a:solidFill>
                  <a:srgbClr val="1D2D3E"/>
                </a:solidFill>
              </a:endParaRPr>
            </a:p>
          </p:txBody>
        </p:sp>
        <p:sp>
          <p:nvSpPr>
            <p:cNvPr id="65" name="Text 29">
              <a:extLst>
                <a:ext uri="{FF2B5EF4-FFF2-40B4-BE49-F238E27FC236}">
                  <a16:creationId xmlns:a16="http://schemas.microsoft.com/office/drawing/2014/main" id="{B850DDF6-47FB-A28C-34F3-10B5CAF429D2}"/>
                </a:ext>
              </a:extLst>
            </p:cNvPr>
            <p:cNvSpPr/>
            <p:nvPr/>
          </p:nvSpPr>
          <p:spPr>
            <a:xfrm>
              <a:off x="9314155" y="3389049"/>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cxnSp>
          <p:nvCxnSpPr>
            <p:cNvPr id="132" name="Straight Arrow Connector 131">
              <a:extLst>
                <a:ext uri="{FF2B5EF4-FFF2-40B4-BE49-F238E27FC236}">
                  <a16:creationId xmlns:a16="http://schemas.microsoft.com/office/drawing/2014/main" id="{1948F656-F40A-DEE3-2A71-14F5C9D54B3D}"/>
                </a:ext>
              </a:extLst>
            </p:cNvPr>
            <p:cNvCxnSpPr>
              <a:cxnSpLocks/>
              <a:stCxn id="75" idx="2"/>
              <a:endCxn id="76" idx="0"/>
            </p:cNvCxnSpPr>
            <p:nvPr/>
          </p:nvCxnSpPr>
          <p:spPr>
            <a:xfrm flipH="1">
              <a:off x="9236817" y="3341523"/>
              <a:ext cx="2857" cy="244398"/>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109" name="Elbow Connector 108">
            <a:extLst>
              <a:ext uri="{FF2B5EF4-FFF2-40B4-BE49-F238E27FC236}">
                <a16:creationId xmlns:a16="http://schemas.microsoft.com/office/drawing/2014/main" id="{3C784811-2949-16F6-4B16-1D812D029281}"/>
              </a:ext>
            </a:extLst>
          </p:cNvPr>
          <p:cNvCxnSpPr>
            <a:cxnSpLocks/>
            <a:endCxn id="75" idx="1"/>
          </p:cNvCxnSpPr>
          <p:nvPr/>
        </p:nvCxnSpPr>
        <p:spPr>
          <a:xfrm>
            <a:off x="6404667" y="2555930"/>
            <a:ext cx="2197749" cy="479593"/>
          </a:xfrm>
          <a:prstGeom prst="bentConnector3">
            <a:avLst>
              <a:gd name="adj1" fmla="val 50000"/>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4C9173FC-BB2E-501F-16FE-0E3BE5B94824}"/>
              </a:ext>
            </a:extLst>
          </p:cNvPr>
          <p:cNvCxnSpPr>
            <a:cxnSpLocks/>
          </p:cNvCxnSpPr>
          <p:nvPr/>
        </p:nvCxnSpPr>
        <p:spPr>
          <a:xfrm>
            <a:off x="6433028" y="2784543"/>
            <a:ext cx="2214434" cy="468347"/>
          </a:xfrm>
          <a:prstGeom prst="bentConnector3">
            <a:avLst>
              <a:gd name="adj1" fmla="val 9615"/>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2DF4E270-0A0F-6DF5-3901-0616D9B36FDD}"/>
              </a:ext>
            </a:extLst>
          </p:cNvPr>
          <p:cNvCxnSpPr>
            <a:cxnSpLocks/>
          </p:cNvCxnSpPr>
          <p:nvPr/>
        </p:nvCxnSpPr>
        <p:spPr>
          <a:xfrm>
            <a:off x="6411528" y="2339722"/>
            <a:ext cx="2251400" cy="492251"/>
          </a:xfrm>
          <a:prstGeom prst="bentConnector3">
            <a:avLst>
              <a:gd name="adj1" fmla="val 79457"/>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B00970B0-213B-4DAA-687C-4FB3E89EC7C5}"/>
              </a:ext>
            </a:extLst>
          </p:cNvPr>
          <p:cNvSpPr/>
          <p:nvPr/>
        </p:nvSpPr>
        <p:spPr>
          <a:xfrm>
            <a:off x="6813448" y="2462275"/>
            <a:ext cx="64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Embeddings (Prompt)</a:t>
            </a:r>
            <a:endParaRPr lang="en-DE" sz="700" b="1" dirty="0">
              <a:solidFill>
                <a:schemeClr val="tx1"/>
              </a:solidFill>
              <a:latin typeface="72" panose="020B0503030000000003" pitchFamily="34" charset="0"/>
              <a:cs typeface="72" panose="020B0503030000000003" pitchFamily="34" charset="0"/>
            </a:endParaRPr>
          </a:p>
        </p:txBody>
      </p:sp>
      <p:sp>
        <p:nvSpPr>
          <p:cNvPr id="84" name="Rounded Rectangle 83">
            <a:extLst>
              <a:ext uri="{FF2B5EF4-FFF2-40B4-BE49-F238E27FC236}">
                <a16:creationId xmlns:a16="http://schemas.microsoft.com/office/drawing/2014/main" id="{85FFD174-CCEA-66BE-B1E7-5E2037B4BAD4}"/>
              </a:ext>
            </a:extLst>
          </p:cNvPr>
          <p:cNvSpPr/>
          <p:nvPr/>
        </p:nvSpPr>
        <p:spPr>
          <a:xfrm>
            <a:off x="6740731" y="2206737"/>
            <a:ext cx="64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 Embeddings (JSON)</a:t>
            </a:r>
            <a:endParaRPr lang="en-DE" sz="1200" dirty="0"/>
          </a:p>
        </p:txBody>
      </p:sp>
      <p:sp>
        <p:nvSpPr>
          <p:cNvPr id="90" name="Rounded Rectangle 89">
            <a:extLst>
              <a:ext uri="{FF2B5EF4-FFF2-40B4-BE49-F238E27FC236}">
                <a16:creationId xmlns:a16="http://schemas.microsoft.com/office/drawing/2014/main" id="{30CD7F93-8AC1-811D-EE66-D1DB3ED6E66B}"/>
              </a:ext>
            </a:extLst>
          </p:cNvPr>
          <p:cNvSpPr/>
          <p:nvPr/>
        </p:nvSpPr>
        <p:spPr>
          <a:xfrm>
            <a:off x="6858967" y="3145868"/>
            <a:ext cx="627324"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AI Adapter (Summarize)</a:t>
            </a:r>
            <a:endParaRPr lang="en-DE" sz="700" b="1" dirty="0">
              <a:solidFill>
                <a:schemeClr val="tx1"/>
              </a:solidFill>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107971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par>
                                <p:cTn id="23" presetID="10"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500"/>
                                        <p:tgtEl>
                                          <p:spTgt spid="1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par>
                                <p:cTn id="37" presetID="2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10" presetClass="entr" presetSubtype="0" fill="hold"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500"/>
                                        <p:tgtEl>
                                          <p:spTgt spid="95"/>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left)">
                                      <p:cBhvr>
                                        <p:cTn id="73" dur="500"/>
                                        <p:tgtEl>
                                          <p:spTgt spid="59"/>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4"/>
                                        </p:tgtEl>
                                        <p:attrNameLst>
                                          <p:attrName>style.visibility</p:attrName>
                                        </p:attrNameLst>
                                      </p:cBhvr>
                                      <p:to>
                                        <p:strVal val="visible"/>
                                      </p:to>
                                    </p:set>
                                    <p:animEffect transition="in" filter="fade">
                                      <p:cBhvr>
                                        <p:cTn id="80" dur="500"/>
                                        <p:tgtEl>
                                          <p:spTgt spid="10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1"/>
                                        </p:tgtEl>
                                        <p:attrNameLst>
                                          <p:attrName>style.visibility</p:attrName>
                                        </p:attrNameLst>
                                      </p:cBhvr>
                                      <p:to>
                                        <p:strVal val="visible"/>
                                      </p:to>
                                    </p:set>
                                    <p:animEffect transition="in" filter="fade">
                                      <p:cBhvr>
                                        <p:cTn id="83" dur="500"/>
                                        <p:tgtEl>
                                          <p:spTgt spid="12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120"/>
                                        </p:tgtEl>
                                        <p:attrNameLst>
                                          <p:attrName>style.visibility</p:attrName>
                                        </p:attrNameLst>
                                      </p:cBhvr>
                                      <p:to>
                                        <p:strVal val="visible"/>
                                      </p:to>
                                    </p:set>
                                    <p:animEffect transition="in" filter="wipe(right)">
                                      <p:cBhvr>
                                        <p:cTn id="88" dur="500"/>
                                        <p:tgtEl>
                                          <p:spTgt spid="120"/>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122"/>
                                        </p:tgtEl>
                                        <p:attrNameLst>
                                          <p:attrName>style.visibility</p:attrName>
                                        </p:attrNameLst>
                                      </p:cBhvr>
                                      <p:to>
                                        <p:strVal val="visible"/>
                                      </p:to>
                                    </p:set>
                                    <p:animEffect transition="in" filter="fade">
                                      <p:cBhvr>
                                        <p:cTn id="92" dur="500"/>
                                        <p:tgtEl>
                                          <p:spTgt spid="1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wipe(left)">
                                      <p:cBhvr>
                                        <p:cTn id="100" dur="500"/>
                                        <p:tgtEl>
                                          <p:spTgt spid="79"/>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fade">
                                      <p:cBhvr>
                                        <p:cTn id="104" dur="500"/>
                                        <p:tgtEl>
                                          <p:spTgt spid="8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fade">
                                      <p:cBhvr>
                                        <p:cTn id="107" dur="500"/>
                                        <p:tgtEl>
                                          <p:spTgt spid="77"/>
                                        </p:tgtEl>
                                      </p:cBhvr>
                                    </p:animEffect>
                                  </p:childTnLst>
                                </p:cTn>
                              </p:par>
                              <p:par>
                                <p:cTn id="108" presetID="10" presetClass="entr" presetSubtype="0" fill="hold" nodeType="withEffect">
                                  <p:stCondLst>
                                    <p:cond delay="0"/>
                                  </p:stCondLst>
                                  <p:childTnLst>
                                    <p:set>
                                      <p:cBhvr>
                                        <p:cTn id="109" dur="1" fill="hold">
                                          <p:stCondLst>
                                            <p:cond delay="0"/>
                                          </p:stCondLst>
                                        </p:cTn>
                                        <p:tgtEl>
                                          <p:spTgt spid="135"/>
                                        </p:tgtEl>
                                        <p:attrNameLst>
                                          <p:attrName>style.visibility</p:attrName>
                                        </p:attrNameLst>
                                      </p:cBhvr>
                                      <p:to>
                                        <p:strVal val="visible"/>
                                      </p:to>
                                    </p:set>
                                    <p:animEffect transition="in" filter="fade">
                                      <p:cBhvr>
                                        <p:cTn id="110" dur="500"/>
                                        <p:tgtEl>
                                          <p:spTgt spid="13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wipe(up)">
                                      <p:cBhvr>
                                        <p:cTn id="115" dur="500"/>
                                        <p:tgtEl>
                                          <p:spTgt spid="80"/>
                                        </p:tgtEl>
                                      </p:cBhvr>
                                    </p:animEffect>
                                  </p:childTnLst>
                                </p:cTn>
                              </p:par>
                            </p:childTnLst>
                          </p:cTn>
                        </p:par>
                        <p:par>
                          <p:cTn id="116" fill="hold">
                            <p:stCondLst>
                              <p:cond delay="500"/>
                            </p:stCondLst>
                            <p:childTnLst>
                              <p:par>
                                <p:cTn id="117" presetID="10" presetClass="entr" presetSubtype="0" fill="hold" grpId="0" nodeType="afterEffect">
                                  <p:stCondLst>
                                    <p:cond delay="0"/>
                                  </p:stCondLst>
                                  <p:childTnLst>
                                    <p:set>
                                      <p:cBhvr>
                                        <p:cTn id="118" dur="1" fill="hold">
                                          <p:stCondLst>
                                            <p:cond delay="0"/>
                                          </p:stCondLst>
                                        </p:cTn>
                                        <p:tgtEl>
                                          <p:spTgt spid="78"/>
                                        </p:tgtEl>
                                        <p:attrNameLst>
                                          <p:attrName>style.visibility</p:attrName>
                                        </p:attrNameLst>
                                      </p:cBhvr>
                                      <p:to>
                                        <p:strVal val="visible"/>
                                      </p:to>
                                    </p:set>
                                    <p:animEffect transition="in" filter="fade">
                                      <p:cBhvr>
                                        <p:cTn id="119" dur="500"/>
                                        <p:tgtEl>
                                          <p:spTgt spid="7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7"/>
                                        </p:tgtEl>
                                        <p:attrNameLst>
                                          <p:attrName>style.visibility</p:attrName>
                                        </p:attrNameLst>
                                      </p:cBhvr>
                                      <p:to>
                                        <p:strVal val="visible"/>
                                      </p:to>
                                    </p:set>
                                    <p:animEffect transition="in" filter="fade">
                                      <p:cBhvr>
                                        <p:cTn id="122" dur="500"/>
                                        <p:tgtEl>
                                          <p:spTgt spid="107"/>
                                        </p:tgtEl>
                                      </p:cBhvr>
                                    </p:animEffect>
                                  </p:childTnLst>
                                </p:cTn>
                              </p:par>
                              <p:par>
                                <p:cTn id="123" presetID="10" presetClass="entr" presetSubtype="0" fill="hold" nodeType="with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500"/>
                                        <p:tgtEl>
                                          <p:spTgt spid="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28"/>
                                        </p:tgtEl>
                                        <p:attrNameLst>
                                          <p:attrName>style.visibility</p:attrName>
                                        </p:attrNameLst>
                                      </p:cBhvr>
                                      <p:to>
                                        <p:strVal val="visible"/>
                                      </p:to>
                                    </p:set>
                                    <p:animEffect transition="in" filter="fade">
                                      <p:cBhvr>
                                        <p:cTn id="130" dur="500"/>
                                        <p:tgtEl>
                                          <p:spTgt spid="128"/>
                                        </p:tgtEl>
                                      </p:cBhvr>
                                    </p:animEffect>
                                  </p:childTnLst>
                                </p:cTn>
                              </p:par>
                              <p:par>
                                <p:cTn id="131" presetID="10" presetClass="entr" presetSubtype="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fade">
                                      <p:cBhvr>
                                        <p:cTn id="133" dur="500"/>
                                        <p:tgtEl>
                                          <p:spTgt spid="32"/>
                                        </p:tgtEl>
                                      </p:cBhvr>
                                    </p:animEffect>
                                  </p:childTnLst>
                                </p:cTn>
                              </p:par>
                              <p:par>
                                <p:cTn id="134" presetID="10" presetClass="entr" presetSubtype="0" fill="hold" nodeType="withEffect">
                                  <p:stCondLst>
                                    <p:cond delay="0"/>
                                  </p:stCondLst>
                                  <p:childTnLst>
                                    <p:set>
                                      <p:cBhvr>
                                        <p:cTn id="135" dur="1" fill="hold">
                                          <p:stCondLst>
                                            <p:cond delay="0"/>
                                          </p:stCondLst>
                                        </p:cTn>
                                        <p:tgtEl>
                                          <p:spTgt spid="129"/>
                                        </p:tgtEl>
                                        <p:attrNameLst>
                                          <p:attrName>style.visibility</p:attrName>
                                        </p:attrNameLst>
                                      </p:cBhvr>
                                      <p:to>
                                        <p:strVal val="visible"/>
                                      </p:to>
                                    </p:set>
                                    <p:animEffect transition="in" filter="fade">
                                      <p:cBhvr>
                                        <p:cTn id="136" dur="500"/>
                                        <p:tgtEl>
                                          <p:spTgt spid="129"/>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wipe(left)">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2"/>
                                        </p:tgtEl>
                                        <p:attrNameLst>
                                          <p:attrName>style.visibility</p:attrName>
                                        </p:attrNameLst>
                                      </p:cBhvr>
                                      <p:to>
                                        <p:strVal val="visible"/>
                                      </p:to>
                                    </p:set>
                                    <p:animEffect transition="in" filter="fade">
                                      <p:cBhvr>
                                        <p:cTn id="143" dur="500"/>
                                        <p:tgtEl>
                                          <p:spTgt spid="8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fade">
                                      <p:cBhvr>
                                        <p:cTn id="146" dur="500"/>
                                        <p:tgtEl>
                                          <p:spTgt spid="54"/>
                                        </p:tgtEl>
                                      </p:cBhvr>
                                    </p:animEffect>
                                  </p:childTnLst>
                                </p:cTn>
                              </p:par>
                              <p:par>
                                <p:cTn id="147" presetID="10" presetClass="entr" presetSubtype="0" fill="hold" nodeType="withEffect">
                                  <p:stCondLst>
                                    <p:cond delay="0"/>
                                  </p:stCondLst>
                                  <p:childTnLst>
                                    <p:set>
                                      <p:cBhvr>
                                        <p:cTn id="148" dur="1" fill="hold">
                                          <p:stCondLst>
                                            <p:cond delay="0"/>
                                          </p:stCondLst>
                                        </p:cTn>
                                        <p:tgtEl>
                                          <p:spTgt spid="29"/>
                                        </p:tgtEl>
                                        <p:attrNameLst>
                                          <p:attrName>style.visibility</p:attrName>
                                        </p:attrNameLst>
                                      </p:cBhvr>
                                      <p:to>
                                        <p:strVal val="visible"/>
                                      </p:to>
                                    </p:set>
                                    <p:animEffect transition="in" filter="fade">
                                      <p:cBhvr>
                                        <p:cTn id="149" dur="500"/>
                                        <p:tgtEl>
                                          <p:spTgt spid="29"/>
                                        </p:tgtEl>
                                      </p:cBhvr>
                                    </p:animEffect>
                                  </p:childTnLst>
                                </p:cTn>
                              </p:par>
                            </p:childTnLst>
                          </p:cTn>
                        </p:par>
                        <p:par>
                          <p:cTn id="150" fill="hold">
                            <p:stCondLst>
                              <p:cond delay="1000"/>
                            </p:stCondLst>
                            <p:childTnLst>
                              <p:par>
                                <p:cTn id="151" presetID="10" presetClass="entr" presetSubtype="0" fill="hold" nodeType="afterEffect">
                                  <p:stCondLst>
                                    <p:cond delay="0"/>
                                  </p:stCondLst>
                                  <p:childTnLst>
                                    <p:set>
                                      <p:cBhvr>
                                        <p:cTn id="152" dur="1" fill="hold">
                                          <p:stCondLst>
                                            <p:cond delay="0"/>
                                          </p:stCondLst>
                                        </p:cTn>
                                        <p:tgtEl>
                                          <p:spTgt spid="118"/>
                                        </p:tgtEl>
                                        <p:attrNameLst>
                                          <p:attrName>style.visibility</p:attrName>
                                        </p:attrNameLst>
                                      </p:cBhvr>
                                      <p:to>
                                        <p:strVal val="visible"/>
                                      </p:to>
                                    </p:set>
                                    <p:animEffect transition="in" filter="fade">
                                      <p:cBhvr>
                                        <p:cTn id="153" dur="500"/>
                                        <p:tgtEl>
                                          <p:spTgt spid="11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19"/>
                                        </p:tgtEl>
                                        <p:attrNameLst>
                                          <p:attrName>style.visibility</p:attrName>
                                        </p:attrNameLst>
                                      </p:cBhvr>
                                      <p:to>
                                        <p:strVal val="visible"/>
                                      </p:to>
                                    </p:set>
                                    <p:animEffect transition="in" filter="fade">
                                      <p:cBhvr>
                                        <p:cTn id="156" dur="500"/>
                                        <p:tgtEl>
                                          <p:spTgt spid="119"/>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11"/>
                                        </p:tgtEl>
                                        <p:attrNameLst>
                                          <p:attrName>style.visibility</p:attrName>
                                        </p:attrNameLst>
                                      </p:cBhvr>
                                      <p:to>
                                        <p:strVal val="visible"/>
                                      </p:to>
                                    </p:set>
                                    <p:animEffect transition="in" filter="wipe(down)">
                                      <p:cBhvr>
                                        <p:cTn id="161" dur="500"/>
                                        <p:tgtEl>
                                          <p:spTgt spid="111"/>
                                        </p:tgtEl>
                                      </p:cBhvr>
                                    </p:animEffect>
                                  </p:childTnLst>
                                </p:cTn>
                              </p:par>
                            </p:childTnLst>
                          </p:cTn>
                        </p:par>
                        <p:par>
                          <p:cTn id="162" fill="hold">
                            <p:stCondLst>
                              <p:cond delay="500"/>
                            </p:stCondLst>
                            <p:childTnLst>
                              <p:par>
                                <p:cTn id="163" presetID="10" presetClass="entr" presetSubtype="0" fill="hold" grpId="0" nodeType="afterEffect">
                                  <p:stCondLst>
                                    <p:cond delay="0"/>
                                  </p:stCondLst>
                                  <p:childTnLst>
                                    <p:set>
                                      <p:cBhvr>
                                        <p:cTn id="164" dur="1" fill="hold">
                                          <p:stCondLst>
                                            <p:cond delay="0"/>
                                          </p:stCondLst>
                                        </p:cTn>
                                        <p:tgtEl>
                                          <p:spTgt spid="112"/>
                                        </p:tgtEl>
                                        <p:attrNameLst>
                                          <p:attrName>style.visibility</p:attrName>
                                        </p:attrNameLst>
                                      </p:cBhvr>
                                      <p:to>
                                        <p:strVal val="visible"/>
                                      </p:to>
                                    </p:set>
                                    <p:animEffect transition="in" filter="fade">
                                      <p:cBhvr>
                                        <p:cTn id="165" dur="500"/>
                                        <p:tgtEl>
                                          <p:spTgt spid="112"/>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83"/>
                                        </p:tgtEl>
                                        <p:attrNameLst>
                                          <p:attrName>style.visibility</p:attrName>
                                        </p:attrNameLst>
                                      </p:cBhvr>
                                      <p:to>
                                        <p:strVal val="visible"/>
                                      </p:to>
                                    </p:set>
                                    <p:animEffect transition="in" filter="fade">
                                      <p:cBhvr>
                                        <p:cTn id="168" dur="500"/>
                                        <p:tgtEl>
                                          <p:spTgt spid="83"/>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109"/>
                                        </p:tgtEl>
                                        <p:attrNameLst>
                                          <p:attrName>style.visibility</p:attrName>
                                        </p:attrNameLst>
                                      </p:cBhvr>
                                      <p:to>
                                        <p:strVal val="visible"/>
                                      </p:to>
                                    </p:set>
                                    <p:animEffect transition="in" filter="wipe(left)">
                                      <p:cBhvr>
                                        <p:cTn id="173" dur="500"/>
                                        <p:tgtEl>
                                          <p:spTgt spid="109"/>
                                        </p:tgtEl>
                                      </p:cBhvr>
                                    </p:animEffect>
                                  </p:childTnLst>
                                </p:cTn>
                              </p:par>
                            </p:childTnLst>
                          </p:cTn>
                        </p:par>
                        <p:par>
                          <p:cTn id="174" fill="hold">
                            <p:stCondLst>
                              <p:cond delay="500"/>
                            </p:stCondLst>
                            <p:childTnLst>
                              <p:par>
                                <p:cTn id="175" presetID="10" presetClass="entr" presetSubtype="0" fill="hold" grpId="0" nodeType="after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fade">
                                      <p:cBhvr>
                                        <p:cTn id="177" dur="500"/>
                                        <p:tgtEl>
                                          <p:spTgt spid="89"/>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10"/>
                                        </p:tgtEl>
                                        <p:attrNameLst>
                                          <p:attrName>style.visibility</p:attrName>
                                        </p:attrNameLst>
                                      </p:cBhvr>
                                      <p:to>
                                        <p:strVal val="visible"/>
                                      </p:to>
                                    </p:set>
                                    <p:animEffect transition="in" filter="fade">
                                      <p:cBhvr>
                                        <p:cTn id="180" dur="500"/>
                                        <p:tgtEl>
                                          <p:spTgt spid="110"/>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1" fill="hold" nodeType="clickEffect">
                                  <p:stCondLst>
                                    <p:cond delay="0"/>
                                  </p:stCondLst>
                                  <p:childTnLst>
                                    <p:set>
                                      <p:cBhvr>
                                        <p:cTn id="184" dur="1" fill="hold">
                                          <p:stCondLst>
                                            <p:cond delay="0"/>
                                          </p:stCondLst>
                                        </p:cTn>
                                        <p:tgtEl>
                                          <p:spTgt spid="86"/>
                                        </p:tgtEl>
                                        <p:attrNameLst>
                                          <p:attrName>style.visibility</p:attrName>
                                        </p:attrNameLst>
                                      </p:cBhvr>
                                      <p:to>
                                        <p:strVal val="visible"/>
                                      </p:to>
                                    </p:set>
                                    <p:animEffect transition="in" filter="wipe(up)">
                                      <p:cBhvr>
                                        <p:cTn id="185" dur="500"/>
                                        <p:tgtEl>
                                          <p:spTgt spid="86"/>
                                        </p:tgtEl>
                                      </p:cBhvr>
                                    </p:animEffect>
                                  </p:childTnLst>
                                </p:cTn>
                              </p:par>
                            </p:childTnLst>
                          </p:cTn>
                        </p:par>
                        <p:par>
                          <p:cTn id="186" fill="hold">
                            <p:stCondLst>
                              <p:cond delay="500"/>
                            </p:stCondLst>
                            <p:childTnLst>
                              <p:par>
                                <p:cTn id="187" presetID="10" presetClass="entr" presetSubtype="0" fill="hold" grpId="0" nodeType="afterEffect">
                                  <p:stCondLst>
                                    <p:cond delay="0"/>
                                  </p:stCondLst>
                                  <p:childTnLst>
                                    <p:set>
                                      <p:cBhvr>
                                        <p:cTn id="188" dur="1" fill="hold">
                                          <p:stCondLst>
                                            <p:cond delay="0"/>
                                          </p:stCondLst>
                                        </p:cTn>
                                        <p:tgtEl>
                                          <p:spTgt spid="108"/>
                                        </p:tgtEl>
                                        <p:attrNameLst>
                                          <p:attrName>style.visibility</p:attrName>
                                        </p:attrNameLst>
                                      </p:cBhvr>
                                      <p:to>
                                        <p:strVal val="visible"/>
                                      </p:to>
                                    </p:set>
                                    <p:animEffect transition="in" filter="fade">
                                      <p:cBhvr>
                                        <p:cTn id="189" dur="500"/>
                                        <p:tgtEl>
                                          <p:spTgt spid="108"/>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87"/>
                                        </p:tgtEl>
                                        <p:attrNameLst>
                                          <p:attrName>style.visibility</p:attrName>
                                        </p:attrNameLst>
                                      </p:cBhvr>
                                      <p:to>
                                        <p:strVal val="visible"/>
                                      </p:to>
                                    </p:set>
                                    <p:animEffect transition="in" filter="fade">
                                      <p:cBhvr>
                                        <p:cTn id="192" dur="500"/>
                                        <p:tgtEl>
                                          <p:spTgt spid="87"/>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nodeType="clickEffect">
                                  <p:stCondLst>
                                    <p:cond delay="0"/>
                                  </p:stCondLst>
                                  <p:childTnLst>
                                    <p:set>
                                      <p:cBhvr>
                                        <p:cTn id="196" dur="1" fill="hold">
                                          <p:stCondLst>
                                            <p:cond delay="0"/>
                                          </p:stCondLst>
                                        </p:cTn>
                                        <p:tgtEl>
                                          <p:spTgt spid="88"/>
                                        </p:tgtEl>
                                        <p:attrNameLst>
                                          <p:attrName>style.visibility</p:attrName>
                                        </p:attrNameLst>
                                      </p:cBhvr>
                                      <p:to>
                                        <p:strVal val="visible"/>
                                      </p:to>
                                    </p:set>
                                    <p:animEffect transition="in" filter="wipe(left)">
                                      <p:cBhvr>
                                        <p:cTn id="197" dur="500"/>
                                        <p:tgtEl>
                                          <p:spTgt spid="88"/>
                                        </p:tgtEl>
                                      </p:cBhvr>
                                    </p:animEffect>
                                  </p:childTnLst>
                                </p:cTn>
                              </p:par>
                            </p:childTnLst>
                          </p:cTn>
                        </p:par>
                        <p:par>
                          <p:cTn id="198" fill="hold">
                            <p:stCondLst>
                              <p:cond delay="500"/>
                            </p:stCondLst>
                            <p:childTnLst>
                              <p:par>
                                <p:cTn id="199" presetID="10" presetClass="entr" presetSubtype="0" fill="hold" grpId="0" nodeType="afterEffect">
                                  <p:stCondLst>
                                    <p:cond delay="0"/>
                                  </p:stCondLst>
                                  <p:childTnLst>
                                    <p:set>
                                      <p:cBhvr>
                                        <p:cTn id="200" dur="1" fill="hold">
                                          <p:stCondLst>
                                            <p:cond delay="0"/>
                                          </p:stCondLst>
                                        </p:cTn>
                                        <p:tgtEl>
                                          <p:spTgt spid="90"/>
                                        </p:tgtEl>
                                        <p:attrNameLst>
                                          <p:attrName>style.visibility</p:attrName>
                                        </p:attrNameLst>
                                      </p:cBhvr>
                                      <p:to>
                                        <p:strVal val="visible"/>
                                      </p:to>
                                    </p:set>
                                    <p:animEffect transition="in" filter="fade">
                                      <p:cBhvr>
                                        <p:cTn id="201" dur="500"/>
                                        <p:tgtEl>
                                          <p:spTgt spid="90"/>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85"/>
                                        </p:tgtEl>
                                        <p:attrNameLst>
                                          <p:attrName>style.visibility</p:attrName>
                                        </p:attrNameLst>
                                      </p:cBhvr>
                                      <p:to>
                                        <p:strVal val="visible"/>
                                      </p:to>
                                    </p:set>
                                    <p:animEffect transition="in" filter="fade">
                                      <p:cBhvr>
                                        <p:cTn id="204" dur="500"/>
                                        <p:tgtEl>
                                          <p:spTgt spid="85"/>
                                        </p:tgtEl>
                                      </p:cBhvr>
                                    </p:animEffect>
                                  </p:childTnLst>
                                </p:cTn>
                              </p:par>
                            </p:childTnLst>
                          </p:cTn>
                        </p:par>
                        <p:par>
                          <p:cTn id="205" fill="hold">
                            <p:stCondLst>
                              <p:cond delay="1000"/>
                            </p:stCondLst>
                            <p:childTnLst>
                              <p:par>
                                <p:cTn id="206" presetID="26" presetClass="emph" presetSubtype="0" repeatCount="5000" fill="hold" nodeType="afterEffect">
                                  <p:stCondLst>
                                    <p:cond delay="0"/>
                                  </p:stCondLst>
                                  <p:childTnLst>
                                    <p:animEffect transition="out" filter="fade">
                                      <p:cBhvr>
                                        <p:cTn id="207" dur="500" tmFilter="0, 0; .2, .5; .8, .5; 1, 0"/>
                                        <p:tgtEl>
                                          <p:spTgt spid="129"/>
                                        </p:tgtEl>
                                      </p:cBhvr>
                                    </p:animEffect>
                                    <p:animScale>
                                      <p:cBhvr>
                                        <p:cTn id="208" dur="250" autoRev="1" fill="hold"/>
                                        <p:tgtEl>
                                          <p:spTgt spid="129"/>
                                        </p:tgtEl>
                                      </p:cBhvr>
                                      <p:by x="105000" y="105000"/>
                                    </p:animScale>
                                  </p:childTnLst>
                                  <p:subTnLst>
                                    <p:animClr clrSpc="rgb" dir="cw">
                                      <p:cBhvr override="childStyle">
                                        <p:cTn dur="1" fill="hold" display="0" masterRel="nextClick" afterEffect="1"/>
                                        <p:tgtEl>
                                          <p:spTgt spid="129"/>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animBg="1"/>
      <p:bldP spid="54" grpId="0" animBg="1"/>
      <p:bldP spid="60" grpId="0" animBg="1"/>
      <p:bldP spid="61" grpId="0" animBg="1"/>
      <p:bldP spid="77" grpId="0" animBg="1"/>
      <p:bldP spid="78" grpId="0" animBg="1"/>
      <p:bldP spid="82" grpId="0" animBg="1"/>
      <p:bldP spid="85" grpId="0" animBg="1"/>
      <p:bldP spid="87" grpId="0" animBg="1"/>
      <p:bldP spid="89" grpId="0" animBg="1"/>
      <p:bldP spid="105" grpId="0" animBg="1"/>
      <p:bldP spid="106" grpId="0" animBg="1"/>
      <p:bldP spid="119" grpId="0" animBg="1"/>
      <p:bldP spid="121" grpId="0" animBg="1"/>
      <p:bldP spid="104" grpId="0" animBg="1"/>
      <p:bldP spid="28" grpId="0" animBg="1"/>
      <p:bldP spid="122" grpId="0" animBg="1"/>
      <p:bldP spid="107" grpId="0" animBg="1"/>
      <p:bldP spid="112" grpId="0" animBg="1"/>
      <p:bldP spid="108" grpId="0" animBg="1"/>
      <p:bldP spid="83" grpId="0" animBg="1"/>
      <p:bldP spid="110" grpId="0" animBg="1"/>
      <p:bldP spid="84" grpId="0" animBg="1"/>
      <p:bldP spid="9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1E521-0CC4-E672-68BC-1A7983016BB5}"/>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51786E6-F6DF-5621-579F-B39B96A9D6C9}"/>
              </a:ext>
            </a:extLst>
          </p:cNvPr>
          <p:cNvSpPr/>
          <p:nvPr/>
        </p:nvSpPr>
        <p:spPr>
          <a:xfrm>
            <a:off x="3220001" y="876755"/>
            <a:ext cx="7176413" cy="5747457"/>
          </a:xfrm>
          <a:prstGeom prst="roundRect">
            <a:avLst>
              <a:gd name="adj" fmla="val 3112"/>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a:solidFill>
                <a:schemeClr val="tx1"/>
              </a:solidFill>
              <a:latin typeface="72" panose="020B0503030000000003" pitchFamily="34" charset="0"/>
              <a:cs typeface="72" panose="020B0503030000000003" pitchFamily="34" charset="0"/>
            </a:endParaRPr>
          </a:p>
        </p:txBody>
      </p:sp>
      <p:sp>
        <p:nvSpPr>
          <p:cNvPr id="6" name="Rounded Rectangle 5">
            <a:extLst>
              <a:ext uri="{FF2B5EF4-FFF2-40B4-BE49-F238E27FC236}">
                <a16:creationId xmlns:a16="http://schemas.microsoft.com/office/drawing/2014/main" id="{7093F333-B271-D8EF-53F5-9AB794FAD732}"/>
              </a:ext>
            </a:extLst>
          </p:cNvPr>
          <p:cNvSpPr/>
          <p:nvPr/>
        </p:nvSpPr>
        <p:spPr>
          <a:xfrm>
            <a:off x="3406035" y="1347168"/>
            <a:ext cx="6800031" cy="3891264"/>
          </a:xfrm>
          <a:prstGeom prst="roundRect">
            <a:avLst>
              <a:gd name="adj" fmla="val 3984"/>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dirty="0">
              <a:solidFill>
                <a:schemeClr val="tx1"/>
              </a:solidFill>
              <a:latin typeface="72" panose="020B0503030000000003" pitchFamily="34" charset="0"/>
              <a:cs typeface="72" panose="020B0503030000000003" pitchFamily="34" charset="0"/>
            </a:endParaRPr>
          </a:p>
        </p:txBody>
      </p:sp>
      <p:sp>
        <p:nvSpPr>
          <p:cNvPr id="3" name="Titel 2">
            <a:extLst>
              <a:ext uri="{FF2B5EF4-FFF2-40B4-BE49-F238E27FC236}">
                <a16:creationId xmlns:a16="http://schemas.microsoft.com/office/drawing/2014/main" id="{5C8C7C86-EBEC-967C-6196-7D144187B56B}"/>
              </a:ext>
            </a:extLst>
          </p:cNvPr>
          <p:cNvSpPr>
            <a:spLocks noGrp="1"/>
          </p:cNvSpPr>
          <p:nvPr>
            <p:ph type="title"/>
          </p:nvPr>
        </p:nvSpPr>
        <p:spPr/>
        <p:txBody>
          <a:bodyPr/>
          <a:lstStyle/>
          <a:p>
            <a:r>
              <a:rPr lang="de-DE" dirty="0"/>
              <a:t>Scenario</a:t>
            </a:r>
          </a:p>
        </p:txBody>
      </p:sp>
      <p:grpSp>
        <p:nvGrpSpPr>
          <p:cNvPr id="7" name="Group 6">
            <a:extLst>
              <a:ext uri="{FF2B5EF4-FFF2-40B4-BE49-F238E27FC236}">
                <a16:creationId xmlns:a16="http://schemas.microsoft.com/office/drawing/2014/main" id="{FC2C6E8E-702A-60D0-3D71-7860F094B1FF}"/>
              </a:ext>
            </a:extLst>
          </p:cNvPr>
          <p:cNvGrpSpPr/>
          <p:nvPr/>
        </p:nvGrpSpPr>
        <p:grpSpPr>
          <a:xfrm>
            <a:off x="6907835" y="4319068"/>
            <a:ext cx="856845" cy="832691"/>
            <a:chOff x="7425085" y="4935566"/>
            <a:chExt cx="856845" cy="832691"/>
          </a:xfrm>
        </p:grpSpPr>
        <p:pic>
          <p:nvPicPr>
            <p:cNvPr id="8" name="Graphic 7">
              <a:extLst>
                <a:ext uri="{FF2B5EF4-FFF2-40B4-BE49-F238E27FC236}">
                  <a16:creationId xmlns:a16="http://schemas.microsoft.com/office/drawing/2014/main" id="{92958BB5-1D69-99BD-DFD1-D0AAADCD97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0057" y="4935566"/>
              <a:ext cx="519286" cy="519286"/>
            </a:xfrm>
            <a:prstGeom prst="rect">
              <a:avLst/>
            </a:prstGeom>
          </p:spPr>
        </p:pic>
        <p:sp>
          <p:nvSpPr>
            <p:cNvPr id="9" name="Text 26">
              <a:extLst>
                <a:ext uri="{FF2B5EF4-FFF2-40B4-BE49-F238E27FC236}">
                  <a16:creationId xmlns:a16="http://schemas.microsoft.com/office/drawing/2014/main" id="{6FAA7681-47F1-DF83-24E2-B1FB59E0C32D}"/>
                </a:ext>
              </a:extLst>
            </p:cNvPr>
            <p:cNvSpPr/>
            <p:nvPr/>
          </p:nvSpPr>
          <p:spPr>
            <a:xfrm>
              <a:off x="7425085" y="5535004"/>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HANA</a:t>
              </a:r>
            </a:p>
            <a:p>
              <a:pPr marL="0" indent="0" algn="ctr">
                <a:lnSpc>
                  <a:spcPts val="1100"/>
                </a:lnSpc>
                <a:buNone/>
              </a:pPr>
              <a:r>
                <a:rPr lang="en-US" sz="900" dirty="0">
                  <a:solidFill>
                    <a:srgbClr val="1D2D3E"/>
                  </a:solidFill>
                  <a:latin typeface="72 Bold" pitchFamily="34" charset="0"/>
                  <a:cs typeface="72 Bold" pitchFamily="34" charset="-120"/>
                </a:rPr>
                <a:t>Cloud</a:t>
              </a:r>
              <a:endParaRPr lang="en-US" sz="900" dirty="0">
                <a:solidFill>
                  <a:srgbClr val="1D2D3E"/>
                </a:solidFill>
              </a:endParaRPr>
            </a:p>
          </p:txBody>
        </p:sp>
      </p:grpSp>
      <p:grpSp>
        <p:nvGrpSpPr>
          <p:cNvPr id="2" name="Group 1">
            <a:extLst>
              <a:ext uri="{FF2B5EF4-FFF2-40B4-BE49-F238E27FC236}">
                <a16:creationId xmlns:a16="http://schemas.microsoft.com/office/drawing/2014/main" id="{555FBAC8-7472-BBC9-237C-2CA5EC1D3EBA}"/>
              </a:ext>
            </a:extLst>
          </p:cNvPr>
          <p:cNvGrpSpPr/>
          <p:nvPr/>
        </p:nvGrpSpPr>
        <p:grpSpPr>
          <a:xfrm>
            <a:off x="505598" y="1229328"/>
            <a:ext cx="1848897" cy="1982925"/>
            <a:chOff x="505598" y="1229328"/>
            <a:chExt cx="1848897" cy="1982925"/>
          </a:xfrm>
        </p:grpSpPr>
        <p:grpSp>
          <p:nvGrpSpPr>
            <p:cNvPr id="10" name="Group 9">
              <a:extLst>
                <a:ext uri="{FF2B5EF4-FFF2-40B4-BE49-F238E27FC236}">
                  <a16:creationId xmlns:a16="http://schemas.microsoft.com/office/drawing/2014/main" id="{82405129-8AC2-2231-CEA8-A520AFDA91DD}"/>
                </a:ext>
              </a:extLst>
            </p:cNvPr>
            <p:cNvGrpSpPr/>
            <p:nvPr/>
          </p:nvGrpSpPr>
          <p:grpSpPr>
            <a:xfrm>
              <a:off x="505598" y="1229328"/>
              <a:ext cx="1848897" cy="1982925"/>
              <a:chOff x="8607607" y="2808702"/>
              <a:chExt cx="1848897" cy="1982925"/>
            </a:xfrm>
          </p:grpSpPr>
          <p:sp>
            <p:nvSpPr>
              <p:cNvPr id="11" name="Rounded Rectangle 10">
                <a:extLst>
                  <a:ext uri="{FF2B5EF4-FFF2-40B4-BE49-F238E27FC236}">
                    <a16:creationId xmlns:a16="http://schemas.microsoft.com/office/drawing/2014/main" id="{7256FB0A-24E9-6795-502E-F5F82F59EFF1}"/>
                  </a:ext>
                </a:extLst>
              </p:cNvPr>
              <p:cNvSpPr/>
              <p:nvPr/>
            </p:nvSpPr>
            <p:spPr>
              <a:xfrm>
                <a:off x="8607607" y="2808702"/>
                <a:ext cx="1848897" cy="1982925"/>
              </a:xfrm>
              <a:prstGeom prst="roundRect">
                <a:avLst>
                  <a:gd name="adj" fmla="val 4843"/>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sp>
            <p:nvSpPr>
              <p:cNvPr id="12" name="Text 26">
                <a:extLst>
                  <a:ext uri="{FF2B5EF4-FFF2-40B4-BE49-F238E27FC236}">
                    <a16:creationId xmlns:a16="http://schemas.microsoft.com/office/drawing/2014/main" id="{0714EA29-BFE2-6D60-1525-98BD498A9E9F}"/>
                  </a:ext>
                </a:extLst>
              </p:cNvPr>
              <p:cNvSpPr/>
              <p:nvPr/>
            </p:nvSpPr>
            <p:spPr>
              <a:xfrm>
                <a:off x="9242099" y="2943627"/>
                <a:ext cx="1016428" cy="304597"/>
              </a:xfrm>
              <a:prstGeom prst="rect">
                <a:avLst/>
              </a:prstGeom>
              <a:noFill/>
              <a:ln/>
            </p:spPr>
            <p:txBody>
              <a:bodyPr wrap="square" lIns="0" tIns="0" rIns="0" bIns="0" rtlCol="0" anchor="t"/>
              <a:lstStyle/>
              <a:p>
                <a:pPr marL="0" indent="0">
                  <a:lnSpc>
                    <a:spcPts val="1100"/>
                  </a:lnSpc>
                  <a:buNone/>
                </a:pPr>
                <a:r>
                  <a:rPr lang="en-US" sz="1100" dirty="0">
                    <a:solidFill>
                      <a:srgbClr val="354A5F"/>
                    </a:solidFill>
                    <a:latin typeface="72 Bold" pitchFamily="34" charset="0"/>
                    <a:ea typeface="72 Bold" pitchFamily="34" charset="-122"/>
                    <a:cs typeface="72 Bold" pitchFamily="34" charset="-120"/>
                  </a:rPr>
                  <a:t>SAP Cloud</a:t>
                </a:r>
              </a:p>
              <a:p>
                <a:pPr marL="0" indent="0">
                  <a:lnSpc>
                    <a:spcPts val="1100"/>
                  </a:lnSpc>
                  <a:buNone/>
                </a:pPr>
                <a:r>
                  <a:rPr lang="en-US" sz="1100" dirty="0">
                    <a:solidFill>
                      <a:srgbClr val="354A5F"/>
                    </a:solidFill>
                    <a:latin typeface="72 Bold" pitchFamily="34" charset="0"/>
                    <a:cs typeface="72 Bold" pitchFamily="34" charset="-120"/>
                  </a:rPr>
                  <a:t>Solutions</a:t>
                </a:r>
                <a:endParaRPr lang="en-US" sz="1100" dirty="0">
                  <a:solidFill>
                    <a:srgbClr val="354A5F"/>
                  </a:solidFill>
                </a:endParaRPr>
              </a:p>
            </p:txBody>
          </p:sp>
          <p:pic>
            <p:nvPicPr>
              <p:cNvPr id="13" name="Graphic 12">
                <a:extLst>
                  <a:ext uri="{FF2B5EF4-FFF2-40B4-BE49-F238E27FC236}">
                    <a16:creationId xmlns:a16="http://schemas.microsoft.com/office/drawing/2014/main" id="{AA4274DE-CCFE-8133-D749-7E1D8BC68B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0730" y="2968080"/>
                <a:ext cx="368246" cy="234728"/>
              </a:xfrm>
              <a:prstGeom prst="rect">
                <a:avLst/>
              </a:prstGeom>
            </p:spPr>
          </p:pic>
        </p:grpSp>
        <p:sp>
          <p:nvSpPr>
            <p:cNvPr id="14" name="Rounded Rectangle 13">
              <a:extLst>
                <a:ext uri="{FF2B5EF4-FFF2-40B4-BE49-F238E27FC236}">
                  <a16:creationId xmlns:a16="http://schemas.microsoft.com/office/drawing/2014/main" id="{7768A693-6241-E322-1F45-82EF1C52E5D3}"/>
                </a:ext>
              </a:extLst>
            </p:cNvPr>
            <p:cNvSpPr/>
            <p:nvPr/>
          </p:nvSpPr>
          <p:spPr>
            <a:xfrm>
              <a:off x="702707" y="1838728"/>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992A7A8-3421-7B7D-0940-86E0AE5BABB2}"/>
                </a:ext>
              </a:extLst>
            </p:cNvPr>
            <p:cNvSpPr/>
            <p:nvPr/>
          </p:nvSpPr>
          <p:spPr>
            <a:xfrm>
              <a:off x="712197" y="2553761"/>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 26">
              <a:extLst>
                <a:ext uri="{FF2B5EF4-FFF2-40B4-BE49-F238E27FC236}">
                  <a16:creationId xmlns:a16="http://schemas.microsoft.com/office/drawing/2014/main" id="{F46F27A8-CEED-D308-4230-0ED0162032AA}"/>
                </a:ext>
              </a:extLst>
            </p:cNvPr>
            <p:cNvSpPr/>
            <p:nvPr/>
          </p:nvSpPr>
          <p:spPr>
            <a:xfrm>
              <a:off x="721687" y="1915153"/>
              <a:ext cx="1434831" cy="195726"/>
            </a:xfrm>
            <a:prstGeom prst="rect">
              <a:avLst/>
            </a:prstGeom>
            <a:noFill/>
            <a:ln/>
          </p:spPr>
          <p:txBody>
            <a:bodyPr wrap="square" lIns="0" tIns="0" rIns="0" bIns="0" rtlCol="0" anchor="ctr"/>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S/4HANA Cloud</a:t>
              </a:r>
              <a:endParaRPr lang="en-US" sz="900" dirty="0">
                <a:solidFill>
                  <a:srgbClr val="1D2D3E"/>
                </a:solidFill>
              </a:endParaRPr>
            </a:p>
          </p:txBody>
        </p:sp>
        <p:sp>
          <p:nvSpPr>
            <p:cNvPr id="17" name="Text 29">
              <a:extLst>
                <a:ext uri="{FF2B5EF4-FFF2-40B4-BE49-F238E27FC236}">
                  <a16:creationId xmlns:a16="http://schemas.microsoft.com/office/drawing/2014/main" id="{C2C4030C-4A4F-A3BD-0171-AF90D234DF23}"/>
                </a:ext>
              </a:extLst>
            </p:cNvPr>
            <p:cNvSpPr/>
            <p:nvPr/>
          </p:nvSpPr>
          <p:spPr>
            <a:xfrm>
              <a:off x="712198" y="21226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sales order</a:t>
              </a:r>
              <a:endParaRPr lang="en-US" sz="800" dirty="0">
                <a:solidFill>
                  <a:srgbClr val="354A5F"/>
                </a:solidFill>
              </a:endParaRPr>
            </a:p>
          </p:txBody>
        </p:sp>
        <p:sp>
          <p:nvSpPr>
            <p:cNvPr id="18" name="Text 26">
              <a:extLst>
                <a:ext uri="{FF2B5EF4-FFF2-40B4-BE49-F238E27FC236}">
                  <a16:creationId xmlns:a16="http://schemas.microsoft.com/office/drawing/2014/main" id="{89028814-D69B-493F-08F5-CC61F6ACE319}"/>
                </a:ext>
              </a:extLst>
            </p:cNvPr>
            <p:cNvSpPr/>
            <p:nvPr/>
          </p:nvSpPr>
          <p:spPr>
            <a:xfrm>
              <a:off x="721687" y="2636849"/>
              <a:ext cx="1444321" cy="278222"/>
            </a:xfrm>
            <a:prstGeom prst="rect">
              <a:avLst/>
            </a:prstGeom>
            <a:noFill/>
            <a:ln/>
          </p:spPr>
          <p:txBody>
            <a:bodyPr wrap="square" lIns="0" tIns="0" rIns="0" bIns="0" rtlCol="0" anchor="t"/>
            <a:lstStyle/>
            <a:p>
              <a:pPr algn="ctr">
                <a:lnSpc>
                  <a:spcPts val="1100"/>
                </a:lnSpc>
              </a:pPr>
              <a:r>
                <a:rPr lang="en-US" sz="900" dirty="0">
                  <a:solidFill>
                    <a:srgbClr val="1D2D3E"/>
                  </a:solidFill>
                  <a:latin typeface="72 Bold" pitchFamily="34" charset="0"/>
                  <a:cs typeface="72 Bold" pitchFamily="34" charset="-120"/>
                </a:rPr>
                <a:t>SAP Service Cloud V2</a:t>
              </a:r>
            </a:p>
          </p:txBody>
        </p:sp>
        <p:sp>
          <p:nvSpPr>
            <p:cNvPr id="19" name="Text 29">
              <a:extLst>
                <a:ext uri="{FF2B5EF4-FFF2-40B4-BE49-F238E27FC236}">
                  <a16:creationId xmlns:a16="http://schemas.microsoft.com/office/drawing/2014/main" id="{52E3806D-5DAC-091D-A6CE-A9960E77807A}"/>
                </a:ext>
              </a:extLst>
            </p:cNvPr>
            <p:cNvSpPr/>
            <p:nvPr/>
          </p:nvSpPr>
          <p:spPr>
            <a:xfrm>
              <a:off x="721688" y="28305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support case</a:t>
              </a:r>
              <a:endParaRPr lang="en-US" sz="800" dirty="0">
                <a:solidFill>
                  <a:srgbClr val="354A5F"/>
                </a:solidFill>
              </a:endParaRPr>
            </a:p>
          </p:txBody>
        </p:sp>
      </p:grpSp>
      <p:pic>
        <p:nvPicPr>
          <p:cNvPr id="20" name="Graphic 19">
            <a:extLst>
              <a:ext uri="{FF2B5EF4-FFF2-40B4-BE49-F238E27FC236}">
                <a16:creationId xmlns:a16="http://schemas.microsoft.com/office/drawing/2014/main" id="{C4C86DF9-016F-2520-E144-72259BABF6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4751" y="1019439"/>
            <a:ext cx="551797" cy="153277"/>
          </a:xfrm>
          <a:prstGeom prst="rect">
            <a:avLst/>
          </a:prstGeom>
        </p:spPr>
      </p:pic>
      <p:grpSp>
        <p:nvGrpSpPr>
          <p:cNvPr id="21" name="Group 20">
            <a:extLst>
              <a:ext uri="{FF2B5EF4-FFF2-40B4-BE49-F238E27FC236}">
                <a16:creationId xmlns:a16="http://schemas.microsoft.com/office/drawing/2014/main" id="{8B1140D2-A086-6CBC-482C-C715EE6C045A}"/>
              </a:ext>
            </a:extLst>
          </p:cNvPr>
          <p:cNvGrpSpPr/>
          <p:nvPr/>
        </p:nvGrpSpPr>
        <p:grpSpPr>
          <a:xfrm>
            <a:off x="3420882" y="1871898"/>
            <a:ext cx="1022741" cy="825051"/>
            <a:chOff x="3265623" y="1126223"/>
            <a:chExt cx="1022741" cy="825051"/>
          </a:xfrm>
        </p:grpSpPr>
        <p:pic>
          <p:nvPicPr>
            <p:cNvPr id="22" name="Graphic 21">
              <a:extLst>
                <a:ext uri="{FF2B5EF4-FFF2-40B4-BE49-F238E27FC236}">
                  <a16:creationId xmlns:a16="http://schemas.microsoft.com/office/drawing/2014/main" id="{D54FA09E-BAE8-2F6B-BFE1-6A03E05B8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2207" y="1126223"/>
              <a:ext cx="417600" cy="417600"/>
            </a:xfrm>
            <a:prstGeom prst="rect">
              <a:avLst/>
            </a:prstGeom>
          </p:spPr>
        </p:pic>
        <p:sp>
          <p:nvSpPr>
            <p:cNvPr id="23" name="Text 26">
              <a:extLst>
                <a:ext uri="{FF2B5EF4-FFF2-40B4-BE49-F238E27FC236}">
                  <a16:creationId xmlns:a16="http://schemas.microsoft.com/office/drawing/2014/main" id="{544EF515-91A3-2622-A5A8-D9225DAADA12}"/>
                </a:ext>
              </a:extLst>
            </p:cNvPr>
            <p:cNvSpPr/>
            <p:nvPr/>
          </p:nvSpPr>
          <p:spPr>
            <a:xfrm>
              <a:off x="3265623" y="1574732"/>
              <a:ext cx="1022741" cy="376542"/>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 advanced</a:t>
              </a:r>
            </a:p>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event mesh</a:t>
              </a:r>
              <a:endParaRPr lang="en-US" sz="900" dirty="0">
                <a:solidFill>
                  <a:srgbClr val="1D2D3E"/>
                </a:solidFill>
              </a:endParaRPr>
            </a:p>
          </p:txBody>
        </p:sp>
      </p:grpSp>
      <p:cxnSp>
        <p:nvCxnSpPr>
          <p:cNvPr id="25" name="Elbow Connector 24">
            <a:extLst>
              <a:ext uri="{FF2B5EF4-FFF2-40B4-BE49-F238E27FC236}">
                <a16:creationId xmlns:a16="http://schemas.microsoft.com/office/drawing/2014/main" id="{6F038E66-B8C8-1663-2227-2E4A56A1430D}"/>
              </a:ext>
            </a:extLst>
          </p:cNvPr>
          <p:cNvCxnSpPr>
            <a:cxnSpLocks/>
            <a:stCxn id="15" idx="3"/>
            <a:endCxn id="22" idx="1"/>
          </p:cNvCxnSpPr>
          <p:nvPr/>
        </p:nvCxnSpPr>
        <p:spPr>
          <a:xfrm flipV="1">
            <a:off x="2166008" y="2080698"/>
            <a:ext cx="1521458" cy="719366"/>
          </a:xfrm>
          <a:prstGeom prst="bentConnector3">
            <a:avLst>
              <a:gd name="adj1" fmla="val 63222"/>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31B405DA-7ACE-7E22-D2DA-68C3899B90BE}"/>
              </a:ext>
            </a:extLst>
          </p:cNvPr>
          <p:cNvSpPr/>
          <p:nvPr/>
        </p:nvSpPr>
        <p:spPr>
          <a:xfrm>
            <a:off x="2477147" y="267615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24" name="Straight Arrow Connector 23">
            <a:extLst>
              <a:ext uri="{FF2B5EF4-FFF2-40B4-BE49-F238E27FC236}">
                <a16:creationId xmlns:a16="http://schemas.microsoft.com/office/drawing/2014/main" id="{514871A5-5F53-0E28-F3B2-9ADF298AE429}"/>
              </a:ext>
            </a:extLst>
          </p:cNvPr>
          <p:cNvCxnSpPr>
            <a:cxnSpLocks/>
            <a:stCxn id="14" idx="3"/>
            <a:endCxn id="22" idx="1"/>
          </p:cNvCxnSpPr>
          <p:nvPr/>
        </p:nvCxnSpPr>
        <p:spPr>
          <a:xfrm flipV="1">
            <a:off x="2156518" y="2080698"/>
            <a:ext cx="1530948" cy="4333"/>
          </a:xfrm>
          <a:prstGeom prst="straightConnector1">
            <a:avLst/>
          </a:prstGeom>
          <a:ln w="19050">
            <a:solidFill>
              <a:srgbClr val="0C70E4"/>
            </a:solidFill>
            <a:headEnd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305E0C-01A5-4E16-56AA-DE4135C8491C}"/>
              </a:ext>
            </a:extLst>
          </p:cNvPr>
          <p:cNvCxnSpPr>
            <a:cxnSpLocks/>
            <a:stCxn id="34" idx="3"/>
            <a:endCxn id="38" idx="1"/>
          </p:cNvCxnSpPr>
          <p:nvPr/>
        </p:nvCxnSpPr>
        <p:spPr>
          <a:xfrm flipV="1">
            <a:off x="1058874" y="4190301"/>
            <a:ext cx="579900" cy="5339"/>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2ABD184-F27F-A6DE-B3E1-4D6048103441}"/>
              </a:ext>
            </a:extLst>
          </p:cNvPr>
          <p:cNvGrpSpPr/>
          <p:nvPr/>
        </p:nvGrpSpPr>
        <p:grpSpPr>
          <a:xfrm>
            <a:off x="425506" y="3986840"/>
            <a:ext cx="835746" cy="646841"/>
            <a:chOff x="425506" y="3986840"/>
            <a:chExt cx="835746" cy="646841"/>
          </a:xfrm>
        </p:grpSpPr>
        <p:sp>
          <p:nvSpPr>
            <p:cNvPr id="31" name="Text 26">
              <a:extLst>
                <a:ext uri="{FF2B5EF4-FFF2-40B4-BE49-F238E27FC236}">
                  <a16:creationId xmlns:a16="http://schemas.microsoft.com/office/drawing/2014/main" id="{E5BF0096-256D-E7AE-245C-18936A54EF1E}"/>
                </a:ext>
              </a:extLst>
            </p:cNvPr>
            <p:cNvSpPr/>
            <p:nvPr/>
          </p:nvSpPr>
          <p:spPr>
            <a:xfrm>
              <a:off x="425506" y="449222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34" name="Graphic 33">
              <a:extLst>
                <a:ext uri="{FF2B5EF4-FFF2-40B4-BE49-F238E27FC236}">
                  <a16:creationId xmlns:a16="http://schemas.microsoft.com/office/drawing/2014/main" id="{57B5B467-3F8C-5428-A420-007837E6C1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274" y="3986840"/>
              <a:ext cx="417600" cy="417600"/>
            </a:xfrm>
            <a:prstGeom prst="rect">
              <a:avLst/>
            </a:prstGeom>
          </p:spPr>
        </p:pic>
      </p:grpSp>
      <p:grpSp>
        <p:nvGrpSpPr>
          <p:cNvPr id="129" name="Group 128">
            <a:extLst>
              <a:ext uri="{FF2B5EF4-FFF2-40B4-BE49-F238E27FC236}">
                <a16:creationId xmlns:a16="http://schemas.microsoft.com/office/drawing/2014/main" id="{BECCA009-83D1-6729-C641-94E7AAAE87BA}"/>
              </a:ext>
            </a:extLst>
          </p:cNvPr>
          <p:cNvGrpSpPr/>
          <p:nvPr/>
        </p:nvGrpSpPr>
        <p:grpSpPr>
          <a:xfrm>
            <a:off x="1241145" y="3902301"/>
            <a:ext cx="1371257" cy="1006936"/>
            <a:chOff x="1241145" y="3902301"/>
            <a:chExt cx="1371257" cy="1006936"/>
          </a:xfrm>
        </p:grpSpPr>
        <p:sp>
          <p:nvSpPr>
            <p:cNvPr id="30" name="Text 26">
              <a:extLst>
                <a:ext uri="{FF2B5EF4-FFF2-40B4-BE49-F238E27FC236}">
                  <a16:creationId xmlns:a16="http://schemas.microsoft.com/office/drawing/2014/main" id="{C41AE3CE-95BD-34E9-14D1-2F7B76A6B1BE}"/>
                </a:ext>
              </a:extLst>
            </p:cNvPr>
            <p:cNvSpPr/>
            <p:nvPr/>
          </p:nvSpPr>
          <p:spPr>
            <a:xfrm>
              <a:off x="1241145" y="4464742"/>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354A5F"/>
                  </a:solidFill>
                  <a:latin typeface="72 Bold" pitchFamily="34" charset="0"/>
                  <a:ea typeface="72 Bold" pitchFamily="34" charset="-122"/>
                  <a:cs typeface="72 Bold" pitchFamily="34" charset="-120"/>
                </a:rPr>
                <a:t>Joule Application Client</a:t>
              </a:r>
              <a:endParaRPr lang="en-US" sz="1100" dirty="0">
                <a:solidFill>
                  <a:srgbClr val="354A5F"/>
                </a:solidFill>
              </a:endParaRPr>
            </a:p>
          </p:txBody>
        </p:sp>
        <p:sp>
          <p:nvSpPr>
            <p:cNvPr id="33" name="Text 32">
              <a:extLst>
                <a:ext uri="{FF2B5EF4-FFF2-40B4-BE49-F238E27FC236}">
                  <a16:creationId xmlns:a16="http://schemas.microsoft.com/office/drawing/2014/main" id="{43A3CCD1-E48B-8911-7578-A87B6F224ACC}"/>
                </a:ext>
              </a:extLst>
            </p:cNvPr>
            <p:cNvSpPr/>
            <p:nvPr/>
          </p:nvSpPr>
          <p:spPr>
            <a:xfrm>
              <a:off x="1439102" y="4769537"/>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38" name="Picture 2">
              <a:extLst>
                <a:ext uri="{FF2B5EF4-FFF2-40B4-BE49-F238E27FC236}">
                  <a16:creationId xmlns:a16="http://schemas.microsoft.com/office/drawing/2014/main" id="{EA026F3E-E413-D0CA-26F5-26E6CC60BA6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8774" y="3902301"/>
              <a:ext cx="576000" cy="576000"/>
            </a:xfrm>
            <a:prstGeom prst="rect">
              <a:avLst/>
            </a:prstGeom>
            <a:gradFill>
              <a:gsLst>
                <a:gs pos="0">
                  <a:srgbClr val="5B738B"/>
                </a:gs>
                <a:gs pos="50000">
                  <a:srgbClr val="3E5469"/>
                </a:gs>
                <a:gs pos="100000">
                  <a:srgbClr val="223548"/>
                </a:gs>
              </a:gsLst>
              <a:lin ang="5400000" scaled="1"/>
            </a:gradFill>
            <a:ln w="24093" cap="flat">
              <a:noFill/>
              <a:prstDash val="solid"/>
              <a:miter/>
            </a:ln>
          </p:spPr>
        </p:pic>
      </p:grpSp>
      <p:cxnSp>
        <p:nvCxnSpPr>
          <p:cNvPr id="53" name="Straight Arrow Connector 52">
            <a:extLst>
              <a:ext uri="{FF2B5EF4-FFF2-40B4-BE49-F238E27FC236}">
                <a16:creationId xmlns:a16="http://schemas.microsoft.com/office/drawing/2014/main" id="{D1F6F49D-4A3A-A17B-E5A7-07B317D57C76}"/>
              </a:ext>
            </a:extLst>
          </p:cNvPr>
          <p:cNvCxnSpPr>
            <a:cxnSpLocks/>
            <a:stCxn id="38" idx="3"/>
            <a:endCxn id="40" idx="1"/>
          </p:cNvCxnSpPr>
          <p:nvPr/>
        </p:nvCxnSpPr>
        <p:spPr>
          <a:xfrm>
            <a:off x="2214774" y="4190301"/>
            <a:ext cx="1655300" cy="0"/>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8C079764-367D-630E-3DA2-92A63411BE0A}"/>
              </a:ext>
            </a:extLst>
          </p:cNvPr>
          <p:cNvSpPr/>
          <p:nvPr/>
        </p:nvSpPr>
        <p:spPr>
          <a:xfrm>
            <a:off x="2482744" y="4062749"/>
            <a:ext cx="563732" cy="239119"/>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latin typeface="72" panose="020B0503030000000003" pitchFamily="34" charset="0"/>
                <a:cs typeface="72" panose="020B0503030000000003" pitchFamily="34" charset="0"/>
              </a:rPr>
              <a:t>Prompt</a:t>
            </a:r>
            <a:endParaRPr lang="en-DE" sz="700" b="1" dirty="0">
              <a:solidFill>
                <a:schemeClr val="tx1"/>
              </a:solidFill>
              <a:latin typeface="72" panose="020B0503030000000003" pitchFamily="34" charset="0"/>
              <a:cs typeface="72" panose="020B0503030000000003" pitchFamily="34" charset="0"/>
            </a:endParaRPr>
          </a:p>
        </p:txBody>
      </p:sp>
      <p:grpSp>
        <p:nvGrpSpPr>
          <p:cNvPr id="29" name="Group 28">
            <a:extLst>
              <a:ext uri="{FF2B5EF4-FFF2-40B4-BE49-F238E27FC236}">
                <a16:creationId xmlns:a16="http://schemas.microsoft.com/office/drawing/2014/main" id="{6D6DD8E5-1F85-8CAC-C700-6C61FAB52C74}"/>
              </a:ext>
            </a:extLst>
          </p:cNvPr>
          <p:cNvGrpSpPr/>
          <p:nvPr/>
        </p:nvGrpSpPr>
        <p:grpSpPr>
          <a:xfrm>
            <a:off x="3870074" y="3228229"/>
            <a:ext cx="1800428" cy="1924143"/>
            <a:chOff x="3870074" y="3228229"/>
            <a:chExt cx="1800428" cy="1924143"/>
          </a:xfrm>
        </p:grpSpPr>
        <p:grpSp>
          <p:nvGrpSpPr>
            <p:cNvPr id="39" name="Group 38">
              <a:extLst>
                <a:ext uri="{FF2B5EF4-FFF2-40B4-BE49-F238E27FC236}">
                  <a16:creationId xmlns:a16="http://schemas.microsoft.com/office/drawing/2014/main" id="{701E5F7D-1CDC-7FD6-8F98-D47059C47CE4}"/>
                </a:ext>
              </a:extLst>
            </p:cNvPr>
            <p:cNvGrpSpPr/>
            <p:nvPr/>
          </p:nvGrpSpPr>
          <p:grpSpPr>
            <a:xfrm>
              <a:off x="3870074" y="3228229"/>
              <a:ext cx="1800428" cy="1924143"/>
              <a:chOff x="4438738" y="3359629"/>
              <a:chExt cx="1800428" cy="1924143"/>
            </a:xfrm>
          </p:grpSpPr>
          <p:sp>
            <p:nvSpPr>
              <p:cNvPr id="40" name="Rounded Rectangle 39">
                <a:extLst>
                  <a:ext uri="{FF2B5EF4-FFF2-40B4-BE49-F238E27FC236}">
                    <a16:creationId xmlns:a16="http://schemas.microsoft.com/office/drawing/2014/main" id="{0EC63D0F-8CC5-ADCF-3CDA-EC643144F584}"/>
                  </a:ext>
                </a:extLst>
              </p:cNvPr>
              <p:cNvSpPr/>
              <p:nvPr/>
            </p:nvSpPr>
            <p:spPr>
              <a:xfrm>
                <a:off x="4438738" y="3359629"/>
                <a:ext cx="1800428" cy="1924143"/>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ounded Rectangle 40">
                <a:extLst>
                  <a:ext uri="{FF2B5EF4-FFF2-40B4-BE49-F238E27FC236}">
                    <a16:creationId xmlns:a16="http://schemas.microsoft.com/office/drawing/2014/main" id="{649B8B6C-D9CF-AB78-9580-A6EF42418BBF}"/>
                  </a:ext>
                </a:extLst>
              </p:cNvPr>
              <p:cNvSpPr/>
              <p:nvPr/>
            </p:nvSpPr>
            <p:spPr>
              <a:xfrm>
                <a:off x="4519147" y="4620378"/>
                <a:ext cx="1631527" cy="559501"/>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2" name="Picture 8">
                <a:extLst>
                  <a:ext uri="{FF2B5EF4-FFF2-40B4-BE49-F238E27FC236}">
                    <a16:creationId xmlns:a16="http://schemas.microsoft.com/office/drawing/2014/main" id="{7AFBAFD0-7DEF-D98B-3DB6-4678CBE14E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7971" y="4670180"/>
                <a:ext cx="1074156" cy="436376"/>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a:extLst>
                  <a:ext uri="{FF2B5EF4-FFF2-40B4-BE49-F238E27FC236}">
                    <a16:creationId xmlns:a16="http://schemas.microsoft.com/office/drawing/2014/main" id="{BC61AB11-38EA-F4D7-912A-D85EC1F372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73704" y="4715271"/>
                <a:ext cx="262893" cy="262893"/>
              </a:xfrm>
              <a:prstGeom prst="rect">
                <a:avLst/>
              </a:prstGeom>
            </p:spPr>
          </p:pic>
          <p:sp>
            <p:nvSpPr>
              <p:cNvPr id="44" name="Text 29">
                <a:extLst>
                  <a:ext uri="{FF2B5EF4-FFF2-40B4-BE49-F238E27FC236}">
                    <a16:creationId xmlns:a16="http://schemas.microsoft.com/office/drawing/2014/main" id="{D601E1FE-F741-8364-5EA6-59ECF8174D46}"/>
                  </a:ext>
                </a:extLst>
              </p:cNvPr>
              <p:cNvSpPr/>
              <p:nvPr/>
            </p:nvSpPr>
            <p:spPr>
              <a:xfrm>
                <a:off x="5651988" y="5008532"/>
                <a:ext cx="530454" cy="149268"/>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Joule Skill</a:t>
                </a:r>
                <a:endParaRPr lang="en-US" sz="800" dirty="0">
                  <a:solidFill>
                    <a:srgbClr val="1D2D3E"/>
                  </a:solidFill>
                </a:endParaRPr>
              </a:p>
            </p:txBody>
          </p:sp>
          <p:pic>
            <p:nvPicPr>
              <p:cNvPr id="45" name="Picture 44">
                <a:extLst>
                  <a:ext uri="{FF2B5EF4-FFF2-40B4-BE49-F238E27FC236}">
                    <a16:creationId xmlns:a16="http://schemas.microsoft.com/office/drawing/2014/main" id="{3449B12B-5470-F786-9869-5496DBA91272}"/>
                  </a:ext>
                </a:extLst>
              </p:cNvPr>
              <p:cNvPicPr>
                <a:picLocks noChangeAspect="1"/>
              </p:cNvPicPr>
              <p:nvPr/>
            </p:nvPicPr>
            <p:blipFill>
              <a:blip r:embed="rId17"/>
              <a:stretch>
                <a:fillRect/>
              </a:stretch>
            </p:blipFill>
            <p:spPr>
              <a:xfrm rot="10800000" flipH="1">
                <a:off x="4484751" y="3416220"/>
                <a:ext cx="405261" cy="375802"/>
              </a:xfrm>
              <a:prstGeom prst="rect">
                <a:avLst/>
              </a:prstGeom>
            </p:spPr>
          </p:pic>
          <p:sp>
            <p:nvSpPr>
              <p:cNvPr id="46" name="Text 26">
                <a:extLst>
                  <a:ext uri="{FF2B5EF4-FFF2-40B4-BE49-F238E27FC236}">
                    <a16:creationId xmlns:a16="http://schemas.microsoft.com/office/drawing/2014/main" id="{A091BEE7-3F1A-8B21-99E0-6FADADBC0C01}"/>
                  </a:ext>
                </a:extLst>
              </p:cNvPr>
              <p:cNvSpPr/>
              <p:nvPr/>
            </p:nvSpPr>
            <p:spPr>
              <a:xfrm>
                <a:off x="4921533" y="3534299"/>
                <a:ext cx="570486" cy="153524"/>
              </a:xfrm>
              <a:prstGeom prst="rect">
                <a:avLst/>
              </a:prstGeom>
              <a:noFill/>
              <a:ln/>
            </p:spPr>
            <p:txBody>
              <a:bodyPr wrap="square" lIns="0" tIns="0" rIns="0" bIns="0" rtlCol="0" anchor="t"/>
              <a:lstStyle/>
              <a:p>
                <a:pPr marL="0" indent="0">
                  <a:lnSpc>
                    <a:spcPts val="1100"/>
                  </a:lnSpc>
                  <a:buNone/>
                </a:pPr>
                <a:r>
                  <a:rPr lang="en-US" sz="900" dirty="0">
                    <a:solidFill>
                      <a:srgbClr val="1D2D3E"/>
                    </a:solidFill>
                    <a:latin typeface="72 Bold" pitchFamily="34" charset="0"/>
                    <a:ea typeface="72 Bold" pitchFamily="34" charset="-122"/>
                    <a:cs typeface="72 Bold" pitchFamily="34" charset="-120"/>
                  </a:rPr>
                  <a:t>SAP Build</a:t>
                </a:r>
              </a:p>
            </p:txBody>
          </p:sp>
          <p:sp>
            <p:nvSpPr>
              <p:cNvPr id="47" name="Rounded Rectangle 46">
                <a:extLst>
                  <a:ext uri="{FF2B5EF4-FFF2-40B4-BE49-F238E27FC236}">
                    <a16:creationId xmlns:a16="http://schemas.microsoft.com/office/drawing/2014/main" id="{BD5D446C-0161-383C-5936-2685C0B9822B}"/>
                  </a:ext>
                </a:extLst>
              </p:cNvPr>
              <p:cNvSpPr/>
              <p:nvPr/>
            </p:nvSpPr>
            <p:spPr>
              <a:xfrm>
                <a:off x="4525463" y="3885216"/>
                <a:ext cx="1620877" cy="487685"/>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
                <a:extLst>
                  <a:ext uri="{FF2B5EF4-FFF2-40B4-BE49-F238E27FC236}">
                    <a16:creationId xmlns:a16="http://schemas.microsoft.com/office/drawing/2014/main" id="{E9F9F24E-473F-23B2-E638-B20E51D70A3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7477" y="3901522"/>
                <a:ext cx="457600" cy="457600"/>
              </a:xfrm>
              <a:prstGeom prst="rect">
                <a:avLst/>
              </a:prstGeom>
              <a:noFill/>
            </p:spPr>
          </p:pic>
          <p:pic>
            <p:nvPicPr>
              <p:cNvPr id="49" name="Picture 48">
                <a:extLst>
                  <a:ext uri="{FF2B5EF4-FFF2-40B4-BE49-F238E27FC236}">
                    <a16:creationId xmlns:a16="http://schemas.microsoft.com/office/drawing/2014/main" id="{8C76AA2D-8AA2-FA58-A689-8628A565BE62}"/>
                  </a:ext>
                </a:extLst>
              </p:cNvPr>
              <p:cNvPicPr>
                <a:picLocks noChangeAspect="1"/>
              </p:cNvPicPr>
              <p:nvPr/>
            </p:nvPicPr>
            <p:blipFill>
              <a:blip r:embed="rId17"/>
              <a:stretch>
                <a:fillRect/>
              </a:stretch>
            </p:blipFill>
            <p:spPr>
              <a:xfrm>
                <a:off x="4594328" y="3977241"/>
                <a:ext cx="295369" cy="295369"/>
              </a:xfrm>
              <a:prstGeom prst="rect">
                <a:avLst/>
              </a:prstGeom>
            </p:spPr>
          </p:pic>
          <p:sp>
            <p:nvSpPr>
              <p:cNvPr id="50" name="Text 26">
                <a:extLst>
                  <a:ext uri="{FF2B5EF4-FFF2-40B4-BE49-F238E27FC236}">
                    <a16:creationId xmlns:a16="http://schemas.microsoft.com/office/drawing/2014/main" id="{FAED7B60-AF2C-0107-BCE4-E80FC649B4D9}"/>
                  </a:ext>
                </a:extLst>
              </p:cNvPr>
              <p:cNvSpPr/>
              <p:nvPr/>
            </p:nvSpPr>
            <p:spPr>
              <a:xfrm>
                <a:off x="4763612" y="3928935"/>
                <a:ext cx="873783" cy="402741"/>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Build Process Automation</a:t>
                </a:r>
              </a:p>
            </p:txBody>
          </p:sp>
        </p:grpSp>
        <p:cxnSp>
          <p:nvCxnSpPr>
            <p:cNvPr id="55" name="Straight Arrow Connector 54">
              <a:extLst>
                <a:ext uri="{FF2B5EF4-FFF2-40B4-BE49-F238E27FC236}">
                  <a16:creationId xmlns:a16="http://schemas.microsoft.com/office/drawing/2014/main" id="{B6F6AF19-0F77-0E29-AD0A-2920B6F39886}"/>
                </a:ext>
              </a:extLst>
            </p:cNvPr>
            <p:cNvCxnSpPr>
              <a:cxnSpLocks/>
              <a:stCxn id="47" idx="2"/>
              <a:endCxn id="41" idx="0"/>
            </p:cNvCxnSpPr>
            <p:nvPr/>
          </p:nvCxnSpPr>
          <p:spPr>
            <a:xfrm flipH="1">
              <a:off x="4766247" y="4241501"/>
              <a:ext cx="991" cy="24747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56" name="Text 29">
              <a:extLst>
                <a:ext uri="{FF2B5EF4-FFF2-40B4-BE49-F238E27FC236}">
                  <a16:creationId xmlns:a16="http://schemas.microsoft.com/office/drawing/2014/main" id="{96ED0756-3B10-7B24-39F3-2A68CCE451E6}"/>
                </a:ext>
              </a:extLst>
            </p:cNvPr>
            <p:cNvSpPr/>
            <p:nvPr/>
          </p:nvSpPr>
          <p:spPr>
            <a:xfrm>
              <a:off x="4847184" y="4315302"/>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grpSp>
      <p:sp>
        <p:nvSpPr>
          <p:cNvPr id="60" name="Oval 59">
            <a:extLst>
              <a:ext uri="{FF2B5EF4-FFF2-40B4-BE49-F238E27FC236}">
                <a16:creationId xmlns:a16="http://schemas.microsoft.com/office/drawing/2014/main" id="{4361DC87-9E50-15FF-439E-B736FFF794E3}"/>
              </a:ext>
            </a:extLst>
          </p:cNvPr>
          <p:cNvSpPr>
            <a:spLocks/>
          </p:cNvSpPr>
          <p:nvPr/>
        </p:nvSpPr>
        <p:spPr bwMode="gray">
          <a:xfrm>
            <a:off x="2601563" y="2267861"/>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1</a:t>
            </a:r>
          </a:p>
        </p:txBody>
      </p:sp>
      <p:sp>
        <p:nvSpPr>
          <p:cNvPr id="61" name="Oval 60">
            <a:extLst>
              <a:ext uri="{FF2B5EF4-FFF2-40B4-BE49-F238E27FC236}">
                <a16:creationId xmlns:a16="http://schemas.microsoft.com/office/drawing/2014/main" id="{2A27F780-B4F8-99D6-7038-CB0889F45E2C}"/>
              </a:ext>
            </a:extLst>
          </p:cNvPr>
          <p:cNvSpPr>
            <a:spLocks/>
          </p:cNvSpPr>
          <p:nvPr/>
        </p:nvSpPr>
        <p:spPr bwMode="gray">
          <a:xfrm>
            <a:off x="4332819" y="2829939"/>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3</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7" name="Oval 76">
            <a:extLst>
              <a:ext uri="{FF2B5EF4-FFF2-40B4-BE49-F238E27FC236}">
                <a16:creationId xmlns:a16="http://schemas.microsoft.com/office/drawing/2014/main" id="{1060123D-5DE6-D1B8-C13B-E41F055485C9}"/>
              </a:ext>
            </a:extLst>
          </p:cNvPr>
          <p:cNvSpPr>
            <a:spLocks/>
          </p:cNvSpPr>
          <p:nvPr/>
        </p:nvSpPr>
        <p:spPr bwMode="gray">
          <a:xfrm>
            <a:off x="6892601" y="1834004"/>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4</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8" name="Oval 77">
            <a:extLst>
              <a:ext uri="{FF2B5EF4-FFF2-40B4-BE49-F238E27FC236}">
                <a16:creationId xmlns:a16="http://schemas.microsoft.com/office/drawing/2014/main" id="{F230EC30-8B3A-E000-69B1-65B490BE0040}"/>
              </a:ext>
            </a:extLst>
          </p:cNvPr>
          <p:cNvSpPr>
            <a:spLocks/>
          </p:cNvSpPr>
          <p:nvPr/>
        </p:nvSpPr>
        <p:spPr bwMode="gray">
          <a:xfrm>
            <a:off x="6252156" y="3232238"/>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5</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2" name="Oval 81">
            <a:extLst>
              <a:ext uri="{FF2B5EF4-FFF2-40B4-BE49-F238E27FC236}">
                <a16:creationId xmlns:a16="http://schemas.microsoft.com/office/drawing/2014/main" id="{0CD410B0-4835-56C2-B993-9877BEF334B4}"/>
              </a:ext>
            </a:extLst>
          </p:cNvPr>
          <p:cNvSpPr>
            <a:spLocks/>
          </p:cNvSpPr>
          <p:nvPr/>
        </p:nvSpPr>
        <p:spPr bwMode="gray">
          <a:xfrm>
            <a:off x="3464751" y="3817713"/>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6</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5" name="Oval 84">
            <a:extLst>
              <a:ext uri="{FF2B5EF4-FFF2-40B4-BE49-F238E27FC236}">
                <a16:creationId xmlns:a16="http://schemas.microsoft.com/office/drawing/2014/main" id="{28F64E29-EC43-875C-FDB2-F73145009DD3}"/>
              </a:ext>
            </a:extLst>
          </p:cNvPr>
          <p:cNvSpPr>
            <a:spLocks/>
          </p:cNvSpPr>
          <p:nvPr/>
        </p:nvSpPr>
        <p:spPr bwMode="gray">
          <a:xfrm>
            <a:off x="7425276" y="3298467"/>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10</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7" name="Oval 86">
            <a:extLst>
              <a:ext uri="{FF2B5EF4-FFF2-40B4-BE49-F238E27FC236}">
                <a16:creationId xmlns:a16="http://schemas.microsoft.com/office/drawing/2014/main" id="{8E7D2839-FE7B-7923-25D4-1C125EB754D7}"/>
              </a:ext>
            </a:extLst>
          </p:cNvPr>
          <p:cNvSpPr>
            <a:spLocks/>
          </p:cNvSpPr>
          <p:nvPr/>
        </p:nvSpPr>
        <p:spPr bwMode="gray">
          <a:xfrm>
            <a:off x="5991747" y="4180121"/>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9</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9" name="Oval 88">
            <a:extLst>
              <a:ext uri="{FF2B5EF4-FFF2-40B4-BE49-F238E27FC236}">
                <a16:creationId xmlns:a16="http://schemas.microsoft.com/office/drawing/2014/main" id="{A6FC7C38-F9F3-3A05-A855-4BEF3C5B09E9}"/>
              </a:ext>
            </a:extLst>
          </p:cNvPr>
          <p:cNvSpPr>
            <a:spLocks/>
          </p:cNvSpPr>
          <p:nvPr/>
        </p:nvSpPr>
        <p:spPr bwMode="gray">
          <a:xfrm>
            <a:off x="7562510" y="2654324"/>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8</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25" name="Group 124">
            <a:extLst>
              <a:ext uri="{FF2B5EF4-FFF2-40B4-BE49-F238E27FC236}">
                <a16:creationId xmlns:a16="http://schemas.microsoft.com/office/drawing/2014/main" id="{CA2342F3-0762-927E-92A7-7B3CFDAE407A}"/>
              </a:ext>
            </a:extLst>
          </p:cNvPr>
          <p:cNvGrpSpPr/>
          <p:nvPr/>
        </p:nvGrpSpPr>
        <p:grpSpPr>
          <a:xfrm>
            <a:off x="6165917" y="5480329"/>
            <a:ext cx="1276687" cy="969789"/>
            <a:chOff x="6165917" y="5480329"/>
            <a:chExt cx="1276687" cy="969789"/>
          </a:xfrm>
        </p:grpSpPr>
        <p:sp>
          <p:nvSpPr>
            <p:cNvPr id="91" name="Rounded Rectangle 90">
              <a:extLst>
                <a:ext uri="{FF2B5EF4-FFF2-40B4-BE49-F238E27FC236}">
                  <a16:creationId xmlns:a16="http://schemas.microsoft.com/office/drawing/2014/main" id="{F7430258-71F3-1D1B-6AF0-183CFFCE9EA0}"/>
                </a:ext>
              </a:extLst>
            </p:cNvPr>
            <p:cNvSpPr/>
            <p:nvPr/>
          </p:nvSpPr>
          <p:spPr>
            <a:xfrm>
              <a:off x="6168087" y="5480329"/>
              <a:ext cx="1274517" cy="969789"/>
            </a:xfrm>
            <a:prstGeom prst="roundRect">
              <a:avLst>
                <a:gd name="adj" fmla="val 6525"/>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pic>
          <p:nvPicPr>
            <p:cNvPr id="92" name="Graphic 91">
              <a:extLst>
                <a:ext uri="{FF2B5EF4-FFF2-40B4-BE49-F238E27FC236}">
                  <a16:creationId xmlns:a16="http://schemas.microsoft.com/office/drawing/2014/main" id="{EC5DD4C2-6420-CFFD-5065-735D1506499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04648" y="5633659"/>
              <a:ext cx="417600" cy="417600"/>
            </a:xfrm>
            <a:prstGeom prst="rect">
              <a:avLst/>
            </a:prstGeom>
          </p:spPr>
        </p:pic>
        <p:sp>
          <p:nvSpPr>
            <p:cNvPr id="93" name="Text 26">
              <a:extLst>
                <a:ext uri="{FF2B5EF4-FFF2-40B4-BE49-F238E27FC236}">
                  <a16:creationId xmlns:a16="http://schemas.microsoft.com/office/drawing/2014/main" id="{63FD0D0E-CB4E-9A33-A25A-7EF75F1E3B98}"/>
                </a:ext>
              </a:extLst>
            </p:cNvPr>
            <p:cNvSpPr/>
            <p:nvPr/>
          </p:nvSpPr>
          <p:spPr>
            <a:xfrm>
              <a:off x="6165917" y="6110278"/>
              <a:ext cx="1274516"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Cloud Identity Service</a:t>
              </a:r>
              <a:endParaRPr lang="en-US" sz="900" dirty="0">
                <a:solidFill>
                  <a:srgbClr val="1D2D3E"/>
                </a:solidFill>
              </a:endParaRPr>
            </a:p>
          </p:txBody>
        </p:sp>
      </p:grpSp>
      <p:cxnSp>
        <p:nvCxnSpPr>
          <p:cNvPr id="95" name="Straight Arrow Connector 94">
            <a:extLst>
              <a:ext uri="{FF2B5EF4-FFF2-40B4-BE49-F238E27FC236}">
                <a16:creationId xmlns:a16="http://schemas.microsoft.com/office/drawing/2014/main" id="{9C5349C7-FC02-3882-EFD3-9F3C88CAA2E5}"/>
              </a:ext>
            </a:extLst>
          </p:cNvPr>
          <p:cNvCxnSpPr>
            <a:cxnSpLocks/>
            <a:stCxn id="6" idx="2"/>
            <a:endCxn id="91" idx="0"/>
          </p:cNvCxnSpPr>
          <p:nvPr/>
        </p:nvCxnSpPr>
        <p:spPr>
          <a:xfrm flipH="1">
            <a:off x="6805346" y="5238432"/>
            <a:ext cx="705" cy="24189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B1BC0E7-F730-2A8A-A6FF-BF8F5AD1B783}"/>
              </a:ext>
            </a:extLst>
          </p:cNvPr>
          <p:cNvCxnSpPr>
            <a:cxnSpLocks/>
            <a:stCxn id="97" idx="2"/>
            <a:endCxn id="100" idx="0"/>
          </p:cNvCxnSpPr>
          <p:nvPr/>
        </p:nvCxnSpPr>
        <p:spPr>
          <a:xfrm>
            <a:off x="11248689" y="4936371"/>
            <a:ext cx="0" cy="479514"/>
          </a:xfrm>
          <a:prstGeom prst="straightConnector1">
            <a:avLst/>
          </a:prstGeom>
          <a:ln w="19050">
            <a:solidFill>
              <a:srgbClr val="354A5F"/>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C75CC107-EF62-38A1-9E88-4653DB5DB7C7}"/>
              </a:ext>
            </a:extLst>
          </p:cNvPr>
          <p:cNvGrpSpPr/>
          <p:nvPr/>
        </p:nvGrpSpPr>
        <p:grpSpPr>
          <a:xfrm>
            <a:off x="10563061" y="5415885"/>
            <a:ext cx="1371257" cy="741247"/>
            <a:chOff x="10563061" y="5415885"/>
            <a:chExt cx="1371257" cy="741247"/>
          </a:xfrm>
        </p:grpSpPr>
        <p:sp>
          <p:nvSpPr>
            <p:cNvPr id="96" name="Text 26">
              <a:extLst>
                <a:ext uri="{FF2B5EF4-FFF2-40B4-BE49-F238E27FC236}">
                  <a16:creationId xmlns:a16="http://schemas.microsoft.com/office/drawing/2014/main" id="{BF4FB16C-6A39-AF52-BD45-8995E20A0F88}"/>
                </a:ext>
              </a:extLst>
            </p:cNvPr>
            <p:cNvSpPr/>
            <p:nvPr/>
          </p:nvSpPr>
          <p:spPr>
            <a:xfrm>
              <a:off x="10563061" y="5862974"/>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1D2D3E"/>
                  </a:solidFill>
                  <a:latin typeface="72 Bold" pitchFamily="34" charset="0"/>
                  <a:ea typeface="72 Bold" pitchFamily="34" charset="-122"/>
                  <a:cs typeface="72 Bold" pitchFamily="34" charset="-120"/>
                </a:rPr>
                <a:t>Application Clients</a:t>
              </a:r>
              <a:endParaRPr lang="en-US" sz="1100" dirty="0">
                <a:solidFill>
                  <a:srgbClr val="1D2D3E"/>
                </a:solidFill>
              </a:endParaRPr>
            </a:p>
          </p:txBody>
        </p:sp>
        <p:sp>
          <p:nvSpPr>
            <p:cNvPr id="99" name="Text 32">
              <a:extLst>
                <a:ext uri="{FF2B5EF4-FFF2-40B4-BE49-F238E27FC236}">
                  <a16:creationId xmlns:a16="http://schemas.microsoft.com/office/drawing/2014/main" id="{428ED4EF-3F36-5A1D-62CC-37550643D05D}"/>
                </a:ext>
              </a:extLst>
            </p:cNvPr>
            <p:cNvSpPr/>
            <p:nvPr/>
          </p:nvSpPr>
          <p:spPr>
            <a:xfrm>
              <a:off x="10821047" y="6017432"/>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100" name="Graphic 99">
              <a:extLst>
                <a:ext uri="{FF2B5EF4-FFF2-40B4-BE49-F238E27FC236}">
                  <a16:creationId xmlns:a16="http://schemas.microsoft.com/office/drawing/2014/main" id="{B276426E-C8C8-FAC1-5864-ABD1B586149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39889" y="5415885"/>
              <a:ext cx="417600" cy="417600"/>
            </a:xfrm>
            <a:prstGeom prst="rect">
              <a:avLst/>
            </a:prstGeom>
          </p:spPr>
        </p:pic>
      </p:grpSp>
      <p:grpSp>
        <p:nvGrpSpPr>
          <p:cNvPr id="126" name="Group 125">
            <a:extLst>
              <a:ext uri="{FF2B5EF4-FFF2-40B4-BE49-F238E27FC236}">
                <a16:creationId xmlns:a16="http://schemas.microsoft.com/office/drawing/2014/main" id="{89EAD237-4440-205F-1DCC-66C5254232D8}"/>
              </a:ext>
            </a:extLst>
          </p:cNvPr>
          <p:cNvGrpSpPr/>
          <p:nvPr/>
        </p:nvGrpSpPr>
        <p:grpSpPr>
          <a:xfrm>
            <a:off x="10830816" y="4309575"/>
            <a:ext cx="835746" cy="626796"/>
            <a:chOff x="10830816" y="4309575"/>
            <a:chExt cx="835746" cy="626796"/>
          </a:xfrm>
        </p:grpSpPr>
        <p:sp>
          <p:nvSpPr>
            <p:cNvPr id="97" name="Text 26">
              <a:extLst>
                <a:ext uri="{FF2B5EF4-FFF2-40B4-BE49-F238E27FC236}">
                  <a16:creationId xmlns:a16="http://schemas.microsoft.com/office/drawing/2014/main" id="{3BEB5B1F-3E46-4602-3A8B-D4F94EDA44EC}"/>
                </a:ext>
              </a:extLst>
            </p:cNvPr>
            <p:cNvSpPr/>
            <p:nvPr/>
          </p:nvSpPr>
          <p:spPr>
            <a:xfrm>
              <a:off x="10830816" y="479491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101" name="Graphic 100">
              <a:extLst>
                <a:ext uri="{FF2B5EF4-FFF2-40B4-BE49-F238E27FC236}">
                  <a16:creationId xmlns:a16="http://schemas.microsoft.com/office/drawing/2014/main" id="{3DA0BB2E-5F65-1D44-64E9-0CB10515BF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44777" y="4309575"/>
              <a:ext cx="417600" cy="417600"/>
            </a:xfrm>
            <a:prstGeom prst="rect">
              <a:avLst/>
            </a:prstGeom>
          </p:spPr>
        </p:pic>
      </p:grpSp>
      <p:grpSp>
        <p:nvGrpSpPr>
          <p:cNvPr id="124" name="Group 123">
            <a:extLst>
              <a:ext uri="{FF2B5EF4-FFF2-40B4-BE49-F238E27FC236}">
                <a16:creationId xmlns:a16="http://schemas.microsoft.com/office/drawing/2014/main" id="{B733937D-B597-244C-BD17-C7AF93E8CF91}"/>
              </a:ext>
            </a:extLst>
          </p:cNvPr>
          <p:cNvGrpSpPr/>
          <p:nvPr/>
        </p:nvGrpSpPr>
        <p:grpSpPr>
          <a:xfrm>
            <a:off x="505599" y="2220792"/>
            <a:ext cx="5662489" cy="3825695"/>
            <a:chOff x="505599" y="2220792"/>
            <a:chExt cx="5662489" cy="3825695"/>
          </a:xfrm>
        </p:grpSpPr>
        <p:cxnSp>
          <p:nvCxnSpPr>
            <p:cNvPr id="94" name="Elbow Connector 93">
              <a:extLst>
                <a:ext uri="{FF2B5EF4-FFF2-40B4-BE49-F238E27FC236}">
                  <a16:creationId xmlns:a16="http://schemas.microsoft.com/office/drawing/2014/main" id="{673D2A18-701A-8B35-B0BF-A3887776DF5C}"/>
                </a:ext>
              </a:extLst>
            </p:cNvPr>
            <p:cNvCxnSpPr>
              <a:cxnSpLocks/>
              <a:stCxn id="91" idx="1"/>
              <a:endCxn id="11" idx="1"/>
            </p:cNvCxnSpPr>
            <p:nvPr/>
          </p:nvCxnSpPr>
          <p:spPr>
            <a:xfrm rot="10800000">
              <a:off x="505599" y="2220792"/>
              <a:ext cx="5662489" cy="3744433"/>
            </a:xfrm>
            <a:prstGeom prst="bentConnector3">
              <a:avLst>
                <a:gd name="adj1" fmla="val 104037"/>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01527E96-8E62-D642-1B2D-A1611BBC1D02}"/>
                </a:ext>
              </a:extLst>
            </p:cNvPr>
            <p:cNvSpPr/>
            <p:nvPr/>
          </p:nvSpPr>
          <p:spPr>
            <a:xfrm>
              <a:off x="2318205" y="5892059"/>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Authenticate</a:t>
              </a:r>
            </a:p>
          </p:txBody>
        </p:sp>
      </p:grpSp>
      <p:cxnSp>
        <p:nvCxnSpPr>
          <p:cNvPr id="103" name="Straight Arrow Connector 102">
            <a:extLst>
              <a:ext uri="{FF2B5EF4-FFF2-40B4-BE49-F238E27FC236}">
                <a16:creationId xmlns:a16="http://schemas.microsoft.com/office/drawing/2014/main" id="{B940785B-BE05-C733-7DD5-8655548E6F34}"/>
              </a:ext>
            </a:extLst>
          </p:cNvPr>
          <p:cNvCxnSpPr>
            <a:cxnSpLocks/>
            <a:stCxn id="96" idx="1"/>
            <a:endCxn id="91" idx="3"/>
          </p:cNvCxnSpPr>
          <p:nvPr/>
        </p:nvCxnSpPr>
        <p:spPr>
          <a:xfrm flipH="1" flipV="1">
            <a:off x="7442604" y="5965224"/>
            <a:ext cx="3120457" cy="6759"/>
          </a:xfrm>
          <a:prstGeom prst="straightConnector1">
            <a:avLst/>
          </a:prstGeom>
          <a:ln w="19050">
            <a:solidFill>
              <a:srgbClr val="188918"/>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05" name="Text 26">
            <a:extLst>
              <a:ext uri="{FF2B5EF4-FFF2-40B4-BE49-F238E27FC236}">
                <a16:creationId xmlns:a16="http://schemas.microsoft.com/office/drawing/2014/main" id="{00432C7F-1007-8743-D09D-5E2DB855C3A2}"/>
              </a:ext>
            </a:extLst>
          </p:cNvPr>
          <p:cNvSpPr/>
          <p:nvPr/>
        </p:nvSpPr>
        <p:spPr>
          <a:xfrm>
            <a:off x="3573193" y="1440509"/>
            <a:ext cx="1394666" cy="200297"/>
          </a:xfrm>
          <a:prstGeom prst="rect">
            <a:avLst/>
          </a:prstGeom>
          <a:noFill/>
          <a:ln/>
        </p:spPr>
        <p:txBody>
          <a:bodyPr wrap="square" lIns="0" tIns="0" rIns="0" bIns="0" rtlCol="0" anchor="t"/>
          <a:lstStyle/>
          <a:p>
            <a:pPr marL="0" indent="0" algn="l">
              <a:lnSpc>
                <a:spcPts val="1100"/>
              </a:lnSpc>
              <a:buNone/>
            </a:pPr>
            <a:r>
              <a:rPr lang="en-US" sz="900" dirty="0">
                <a:solidFill>
                  <a:srgbClr val="354A5F"/>
                </a:solidFill>
                <a:latin typeface="72 Bold" pitchFamily="34" charset="0"/>
                <a:ea typeface="72 Bold" pitchFamily="34" charset="-122"/>
                <a:cs typeface="72 Bold" pitchFamily="34" charset="-120"/>
              </a:rPr>
              <a:t>Subaccount</a:t>
            </a:r>
            <a:endParaRPr lang="en-US" sz="1000" dirty="0">
              <a:solidFill>
                <a:srgbClr val="354A5F"/>
              </a:solidFill>
            </a:endParaRPr>
          </a:p>
        </p:txBody>
      </p:sp>
      <p:sp>
        <p:nvSpPr>
          <p:cNvPr id="106" name="Text 29">
            <a:extLst>
              <a:ext uri="{FF2B5EF4-FFF2-40B4-BE49-F238E27FC236}">
                <a16:creationId xmlns:a16="http://schemas.microsoft.com/office/drawing/2014/main" id="{8DC2F4A1-29E8-E5B4-31DD-51D073BECAA1}"/>
              </a:ext>
            </a:extLst>
          </p:cNvPr>
          <p:cNvSpPr/>
          <p:nvPr/>
        </p:nvSpPr>
        <p:spPr>
          <a:xfrm>
            <a:off x="3582620" y="1623427"/>
            <a:ext cx="1291058" cy="185409"/>
          </a:xfrm>
          <a:prstGeom prst="rect">
            <a:avLst/>
          </a:prstGeom>
          <a:noFill/>
          <a:ln/>
        </p:spPr>
        <p:txBody>
          <a:bodyPr wrap="square" lIns="0" tIns="0" rIns="0" bIns="0" rtlCol="0" anchor="t"/>
          <a:lstStyle/>
          <a:p>
            <a:pPr marL="0" indent="0" algn="l">
              <a:buNone/>
            </a:pPr>
            <a:r>
              <a:rPr lang="en-US" sz="800" dirty="0">
                <a:solidFill>
                  <a:srgbClr val="1D2D3E"/>
                </a:solidFill>
                <a:latin typeface="72" panose="020B0503030000000003" pitchFamily="34" charset="0"/>
                <a:ea typeface="72 Semibold" pitchFamily="34" charset="-122"/>
                <a:cs typeface="72" panose="020B0503030000000003" pitchFamily="34" charset="0"/>
              </a:rPr>
              <a:t>Multi-Cloud</a:t>
            </a:r>
            <a:endParaRPr lang="en-US" sz="800" dirty="0">
              <a:solidFill>
                <a:srgbClr val="1D2D3E"/>
              </a:solidFill>
              <a:latin typeface="72" panose="020B0503030000000003" pitchFamily="34" charset="0"/>
              <a:cs typeface="72" panose="020B0503030000000003" pitchFamily="34" charset="0"/>
            </a:endParaRPr>
          </a:p>
        </p:txBody>
      </p:sp>
      <p:grpSp>
        <p:nvGrpSpPr>
          <p:cNvPr id="81" name="Group 80">
            <a:extLst>
              <a:ext uri="{FF2B5EF4-FFF2-40B4-BE49-F238E27FC236}">
                <a16:creationId xmlns:a16="http://schemas.microsoft.com/office/drawing/2014/main" id="{2438F6D3-C4E6-2C37-3255-D993C801572A}"/>
              </a:ext>
            </a:extLst>
          </p:cNvPr>
          <p:cNvGrpSpPr/>
          <p:nvPr/>
        </p:nvGrpSpPr>
        <p:grpSpPr>
          <a:xfrm>
            <a:off x="10563061" y="873332"/>
            <a:ext cx="1428800" cy="842799"/>
            <a:chOff x="10563061" y="873332"/>
            <a:chExt cx="1428800" cy="842799"/>
          </a:xfrm>
        </p:grpSpPr>
        <p:sp>
          <p:nvSpPr>
            <p:cNvPr id="114" name="Rectangle 113">
              <a:extLst>
                <a:ext uri="{FF2B5EF4-FFF2-40B4-BE49-F238E27FC236}">
                  <a16:creationId xmlns:a16="http://schemas.microsoft.com/office/drawing/2014/main" id="{ABEA52D2-32DE-12FC-E1E2-DABE1E343C8D}"/>
                </a:ext>
              </a:extLst>
            </p:cNvPr>
            <p:cNvSpPr/>
            <p:nvPr/>
          </p:nvSpPr>
          <p:spPr bwMode="gray">
            <a:xfrm>
              <a:off x="10563061" y="873332"/>
              <a:ext cx="1428800" cy="842799"/>
            </a:xfrm>
            <a:prstGeom prst="rect">
              <a:avLst/>
            </a:prstGeom>
            <a:solidFill>
              <a:srgbClr val="F5F6F8"/>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5" name="Text 29">
              <a:extLst>
                <a:ext uri="{FF2B5EF4-FFF2-40B4-BE49-F238E27FC236}">
                  <a16:creationId xmlns:a16="http://schemas.microsoft.com/office/drawing/2014/main" id="{6D820FF2-9067-5741-ABB0-A7CFA25D0F4C}"/>
                </a:ext>
              </a:extLst>
            </p:cNvPr>
            <p:cNvSpPr/>
            <p:nvPr/>
          </p:nvSpPr>
          <p:spPr>
            <a:xfrm>
              <a:off x="10647092" y="936038"/>
              <a:ext cx="588600" cy="120909"/>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Legend</a:t>
              </a:r>
              <a:endParaRPr lang="en-US" sz="800" dirty="0">
                <a:solidFill>
                  <a:srgbClr val="1D2D3E"/>
                </a:solidFill>
              </a:endParaRPr>
            </a:p>
          </p:txBody>
        </p:sp>
        <p:sp>
          <p:nvSpPr>
            <p:cNvPr id="116" name="Text 32">
              <a:extLst>
                <a:ext uri="{FF2B5EF4-FFF2-40B4-BE49-F238E27FC236}">
                  <a16:creationId xmlns:a16="http://schemas.microsoft.com/office/drawing/2014/main" id="{3673908B-E14C-61D8-1CAF-F3F1BB426201}"/>
                </a:ext>
              </a:extLst>
            </p:cNvPr>
            <p:cNvSpPr/>
            <p:nvPr/>
          </p:nvSpPr>
          <p:spPr>
            <a:xfrm>
              <a:off x="11082612" y="1234276"/>
              <a:ext cx="868854" cy="120909"/>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Real-time vector grounding flow</a:t>
              </a:r>
              <a:endParaRPr lang="en-US" sz="700" dirty="0"/>
            </a:p>
          </p:txBody>
        </p:sp>
        <p:cxnSp>
          <p:nvCxnSpPr>
            <p:cNvPr id="117" name="Straight Arrow Connector 116">
              <a:extLst>
                <a:ext uri="{FF2B5EF4-FFF2-40B4-BE49-F238E27FC236}">
                  <a16:creationId xmlns:a16="http://schemas.microsoft.com/office/drawing/2014/main" id="{6E0DA5EF-4AFE-B1F2-46FE-7712028E441F}"/>
                </a:ext>
              </a:extLst>
            </p:cNvPr>
            <p:cNvCxnSpPr>
              <a:cxnSpLocks/>
            </p:cNvCxnSpPr>
            <p:nvPr/>
          </p:nvCxnSpPr>
          <p:spPr>
            <a:xfrm>
              <a:off x="10646548" y="1298536"/>
              <a:ext cx="352577" cy="0"/>
            </a:xfrm>
            <a:prstGeom prst="straightConnector1">
              <a:avLst/>
            </a:prstGeom>
            <a:ln w="19050">
              <a:solidFill>
                <a:srgbClr val="0C70E4"/>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a:extLst>
              <a:ext uri="{FF2B5EF4-FFF2-40B4-BE49-F238E27FC236}">
                <a16:creationId xmlns:a16="http://schemas.microsoft.com/office/drawing/2014/main" id="{E8B33A80-783C-42A1-DE98-474DB80203D4}"/>
              </a:ext>
            </a:extLst>
          </p:cNvPr>
          <p:cNvCxnSpPr>
            <a:cxnSpLocks/>
          </p:cNvCxnSpPr>
          <p:nvPr/>
        </p:nvCxnSpPr>
        <p:spPr>
          <a:xfrm>
            <a:off x="10651638" y="1563388"/>
            <a:ext cx="347487" cy="0"/>
          </a:xfrm>
          <a:prstGeom prst="straightConnector1">
            <a:avLst/>
          </a:prstGeom>
          <a:ln w="19050">
            <a:solidFill>
              <a:srgbClr val="CC00DC"/>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Text 32">
            <a:extLst>
              <a:ext uri="{FF2B5EF4-FFF2-40B4-BE49-F238E27FC236}">
                <a16:creationId xmlns:a16="http://schemas.microsoft.com/office/drawing/2014/main" id="{B77FB3A6-E795-CCCD-0741-4C8ED84E9D9D}"/>
              </a:ext>
            </a:extLst>
          </p:cNvPr>
          <p:cNvSpPr/>
          <p:nvPr/>
        </p:nvSpPr>
        <p:spPr>
          <a:xfrm>
            <a:off x="11082612" y="1502933"/>
            <a:ext cx="868854" cy="213196"/>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Customer Success Digital Assistant flow </a:t>
            </a:r>
            <a:endParaRPr lang="en-US" sz="700" dirty="0"/>
          </a:p>
        </p:txBody>
      </p:sp>
      <p:sp>
        <p:nvSpPr>
          <p:cNvPr id="121" name="Oval 120">
            <a:extLst>
              <a:ext uri="{FF2B5EF4-FFF2-40B4-BE49-F238E27FC236}">
                <a16:creationId xmlns:a16="http://schemas.microsoft.com/office/drawing/2014/main" id="{774EED6E-507E-0EEA-E918-8AA73464944A}"/>
              </a:ext>
            </a:extLst>
          </p:cNvPr>
          <p:cNvSpPr>
            <a:spLocks/>
          </p:cNvSpPr>
          <p:nvPr/>
        </p:nvSpPr>
        <p:spPr bwMode="gray">
          <a:xfrm>
            <a:off x="4270526" y="1628936"/>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2</a:t>
            </a:r>
          </a:p>
        </p:txBody>
      </p:sp>
      <p:grpSp>
        <p:nvGrpSpPr>
          <p:cNvPr id="27" name="Group 26">
            <a:extLst>
              <a:ext uri="{FF2B5EF4-FFF2-40B4-BE49-F238E27FC236}">
                <a16:creationId xmlns:a16="http://schemas.microsoft.com/office/drawing/2014/main" id="{87E50419-EBF9-5B2C-253D-C6DE3AA1035B}"/>
              </a:ext>
            </a:extLst>
          </p:cNvPr>
          <p:cNvGrpSpPr/>
          <p:nvPr/>
        </p:nvGrpSpPr>
        <p:grpSpPr>
          <a:xfrm>
            <a:off x="4730895" y="1658907"/>
            <a:ext cx="1774877" cy="1314056"/>
            <a:chOff x="4730895" y="1658907"/>
            <a:chExt cx="1774877" cy="1314056"/>
          </a:xfrm>
        </p:grpSpPr>
        <p:grpSp>
          <p:nvGrpSpPr>
            <p:cNvPr id="4" name="Group 3">
              <a:extLst>
                <a:ext uri="{FF2B5EF4-FFF2-40B4-BE49-F238E27FC236}">
                  <a16:creationId xmlns:a16="http://schemas.microsoft.com/office/drawing/2014/main" id="{994C21AC-FDF4-3ADF-0B18-DE21FBDE1DCE}"/>
                </a:ext>
              </a:extLst>
            </p:cNvPr>
            <p:cNvGrpSpPr/>
            <p:nvPr/>
          </p:nvGrpSpPr>
          <p:grpSpPr>
            <a:xfrm>
              <a:off x="4735597" y="1677681"/>
              <a:ext cx="1770175" cy="1295282"/>
              <a:chOff x="4735597" y="1677681"/>
              <a:chExt cx="1770175" cy="1295282"/>
            </a:xfrm>
          </p:grpSpPr>
          <p:grpSp>
            <p:nvGrpSpPr>
              <p:cNvPr id="35" name="Group 34">
                <a:extLst>
                  <a:ext uri="{FF2B5EF4-FFF2-40B4-BE49-F238E27FC236}">
                    <a16:creationId xmlns:a16="http://schemas.microsoft.com/office/drawing/2014/main" id="{357EFFA4-E2BB-4F90-DEC5-08DBD6EBDA2A}"/>
                  </a:ext>
                </a:extLst>
              </p:cNvPr>
              <p:cNvGrpSpPr/>
              <p:nvPr/>
            </p:nvGrpSpPr>
            <p:grpSpPr>
              <a:xfrm>
                <a:off x="4735597" y="1677681"/>
                <a:ext cx="1770175" cy="1295282"/>
                <a:chOff x="8928622" y="3356617"/>
                <a:chExt cx="1770175" cy="1295282"/>
              </a:xfrm>
            </p:grpSpPr>
            <p:sp>
              <p:nvSpPr>
                <p:cNvPr id="36" name="Rounded Rectangle 35">
                  <a:extLst>
                    <a:ext uri="{FF2B5EF4-FFF2-40B4-BE49-F238E27FC236}">
                      <a16:creationId xmlns:a16="http://schemas.microsoft.com/office/drawing/2014/main" id="{86FAD219-C252-6299-48E8-93EA02C3B611}"/>
                    </a:ext>
                  </a:extLst>
                </p:cNvPr>
                <p:cNvSpPr/>
                <p:nvPr/>
              </p:nvSpPr>
              <p:spPr>
                <a:xfrm>
                  <a:off x="8928622" y="3356617"/>
                  <a:ext cx="1770175" cy="1295282"/>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ext 26">
                  <a:extLst>
                    <a:ext uri="{FF2B5EF4-FFF2-40B4-BE49-F238E27FC236}">
                      <a16:creationId xmlns:a16="http://schemas.microsoft.com/office/drawing/2014/main" id="{0441ADEA-DF3F-E6A9-AF70-107F4E66DF11}"/>
                    </a:ext>
                  </a:extLst>
                </p:cNvPr>
                <p:cNvSpPr/>
                <p:nvPr/>
              </p:nvSpPr>
              <p:spPr>
                <a:xfrm>
                  <a:off x="9360664" y="3503636"/>
                  <a:ext cx="1168836" cy="342254"/>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a:t>
                  </a:r>
                  <a:endParaRPr lang="en-US" sz="900" dirty="0">
                    <a:solidFill>
                      <a:srgbClr val="1D2D3E"/>
                    </a:solidFill>
                  </a:endParaRPr>
                </a:p>
              </p:txBody>
            </p:sp>
          </p:grpSp>
          <p:sp>
            <p:nvSpPr>
              <p:cNvPr id="51" name="Rounded Rectangle 50">
                <a:extLst>
                  <a:ext uri="{FF2B5EF4-FFF2-40B4-BE49-F238E27FC236}">
                    <a16:creationId xmlns:a16="http://schemas.microsoft.com/office/drawing/2014/main" id="{B589C0C3-2A6B-19DF-0C09-2CE58B9DD756}"/>
                  </a:ext>
                </a:extLst>
              </p:cNvPr>
              <p:cNvSpPr/>
              <p:nvPr/>
            </p:nvSpPr>
            <p:spPr>
              <a:xfrm>
                <a:off x="4829528" y="2213744"/>
                <a:ext cx="1582000" cy="663252"/>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 26">
                <a:extLst>
                  <a:ext uri="{FF2B5EF4-FFF2-40B4-BE49-F238E27FC236}">
                    <a16:creationId xmlns:a16="http://schemas.microsoft.com/office/drawing/2014/main" id="{2C7D5811-7AA9-843D-D998-4D51B8D2C3EB}"/>
                  </a:ext>
                </a:extLst>
              </p:cNvPr>
              <p:cNvSpPr/>
              <p:nvPr/>
            </p:nvSpPr>
            <p:spPr>
              <a:xfrm>
                <a:off x="5132222" y="2315239"/>
                <a:ext cx="1279306" cy="164188"/>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cs typeface="72 Bold" pitchFamily="34" charset="-120"/>
                  </a:rPr>
                  <a:t>Cloud Integration</a:t>
                </a:r>
                <a:endParaRPr lang="en-US" sz="900" dirty="0">
                  <a:solidFill>
                    <a:srgbClr val="1D2D3E"/>
                  </a:solidFill>
                </a:endParaRPr>
              </a:p>
            </p:txBody>
          </p:sp>
          <p:pic>
            <p:nvPicPr>
              <p:cNvPr id="57" name="Picture 12">
                <a:extLst>
                  <a:ext uri="{FF2B5EF4-FFF2-40B4-BE49-F238E27FC236}">
                    <a16:creationId xmlns:a16="http://schemas.microsoft.com/office/drawing/2014/main" id="{654324B4-9DC3-5DAB-18AA-8F47377C62D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46685" y="2164522"/>
                <a:ext cx="489802" cy="48980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a:extLst>
                  <a:ext uri="{FF2B5EF4-FFF2-40B4-BE49-F238E27FC236}">
                    <a16:creationId xmlns:a16="http://schemas.microsoft.com/office/drawing/2014/main" id="{77CE303C-08A4-C9C8-FF2C-E89842AC1B5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13028" y="2397406"/>
                <a:ext cx="893449" cy="529452"/>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
              <a:extLst>
                <a:ext uri="{FF2B5EF4-FFF2-40B4-BE49-F238E27FC236}">
                  <a16:creationId xmlns:a16="http://schemas.microsoft.com/office/drawing/2014/main" id="{B85EFB20-D015-0B67-252E-418C2E11A33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30895" y="1658907"/>
              <a:ext cx="498412" cy="49841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Elbow Connector 58">
            <a:extLst>
              <a:ext uri="{FF2B5EF4-FFF2-40B4-BE49-F238E27FC236}">
                <a16:creationId xmlns:a16="http://schemas.microsoft.com/office/drawing/2014/main" id="{691EDBBB-025C-8E80-5EB3-B64758EFC4E4}"/>
              </a:ext>
            </a:extLst>
          </p:cNvPr>
          <p:cNvCxnSpPr>
            <a:cxnSpLocks/>
            <a:stCxn id="22" idx="3"/>
            <a:endCxn id="51" idx="1"/>
          </p:cNvCxnSpPr>
          <p:nvPr/>
        </p:nvCxnSpPr>
        <p:spPr>
          <a:xfrm>
            <a:off x="4105066" y="2080698"/>
            <a:ext cx="724462" cy="464672"/>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CC73419A-7EBB-9C98-8B8E-3AAD47D39628}"/>
              </a:ext>
            </a:extLst>
          </p:cNvPr>
          <p:cNvSpPr/>
          <p:nvPr/>
        </p:nvSpPr>
        <p:spPr>
          <a:xfrm>
            <a:off x="4190637" y="1997772"/>
            <a:ext cx="472384" cy="208176"/>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SMF</a:t>
            </a:r>
            <a:endParaRPr lang="en-DE" sz="700" b="1">
              <a:solidFill>
                <a:schemeClr val="bg1"/>
              </a:solidFill>
              <a:latin typeface="72" panose="020B0503030000000003" pitchFamily="34" charset="0"/>
              <a:cs typeface="72" panose="020B0503030000000003" pitchFamily="34" charset="0"/>
            </a:endParaRPr>
          </a:p>
        </p:txBody>
      </p:sp>
      <p:sp>
        <p:nvSpPr>
          <p:cNvPr id="28" name="Rounded Rectangle 27">
            <a:extLst>
              <a:ext uri="{FF2B5EF4-FFF2-40B4-BE49-F238E27FC236}">
                <a16:creationId xmlns:a16="http://schemas.microsoft.com/office/drawing/2014/main" id="{0C965DC0-5AC9-A09E-2DB2-DAB7726EF3E5}"/>
              </a:ext>
            </a:extLst>
          </p:cNvPr>
          <p:cNvSpPr/>
          <p:nvPr/>
        </p:nvSpPr>
        <p:spPr>
          <a:xfrm>
            <a:off x="2493053" y="1961981"/>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120" name="Elbow Connector 119">
            <a:extLst>
              <a:ext uri="{FF2B5EF4-FFF2-40B4-BE49-F238E27FC236}">
                <a16:creationId xmlns:a16="http://schemas.microsoft.com/office/drawing/2014/main" id="{FBE86B38-4813-5A8F-D53B-36722C9A77BF}"/>
              </a:ext>
            </a:extLst>
          </p:cNvPr>
          <p:cNvCxnSpPr>
            <a:cxnSpLocks/>
            <a:endCxn id="11" idx="2"/>
          </p:cNvCxnSpPr>
          <p:nvPr/>
        </p:nvCxnSpPr>
        <p:spPr>
          <a:xfrm rot="10800000" flipV="1">
            <a:off x="1430048" y="2797323"/>
            <a:ext cx="3383851" cy="414929"/>
          </a:xfrm>
          <a:prstGeom prst="bentConnector4">
            <a:avLst>
              <a:gd name="adj1" fmla="val 36340"/>
              <a:gd name="adj2" fmla="val 155094"/>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22" name="Rounded Rectangle 121">
            <a:extLst>
              <a:ext uri="{FF2B5EF4-FFF2-40B4-BE49-F238E27FC236}">
                <a16:creationId xmlns:a16="http://schemas.microsoft.com/office/drawing/2014/main" id="{E2717A29-5A80-7946-A381-2143FEC41F3A}"/>
              </a:ext>
            </a:extLst>
          </p:cNvPr>
          <p:cNvSpPr/>
          <p:nvPr/>
        </p:nvSpPr>
        <p:spPr>
          <a:xfrm>
            <a:off x="2489622" y="333460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OData / HTTPS</a:t>
            </a:r>
            <a:endParaRPr lang="en-DE" sz="1200" dirty="0"/>
          </a:p>
        </p:txBody>
      </p:sp>
      <p:cxnSp>
        <p:nvCxnSpPr>
          <p:cNvPr id="80" name="Elbow Connector 79">
            <a:extLst>
              <a:ext uri="{FF2B5EF4-FFF2-40B4-BE49-F238E27FC236}">
                <a16:creationId xmlns:a16="http://schemas.microsoft.com/office/drawing/2014/main" id="{0A0ADFD1-585E-10F4-18FE-91DA788977FB}"/>
              </a:ext>
            </a:extLst>
          </p:cNvPr>
          <p:cNvCxnSpPr>
            <a:cxnSpLocks/>
            <a:endCxn id="8" idx="0"/>
          </p:cNvCxnSpPr>
          <p:nvPr/>
        </p:nvCxnSpPr>
        <p:spPr>
          <a:xfrm rot="16200000" flipH="1">
            <a:off x="6048407" y="3065024"/>
            <a:ext cx="1422379" cy="1085707"/>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8353E203-DC79-5222-2794-4DBCDBA2E586}"/>
              </a:ext>
            </a:extLst>
          </p:cNvPr>
          <p:cNvSpPr/>
          <p:nvPr/>
        </p:nvSpPr>
        <p:spPr>
          <a:xfrm>
            <a:off x="6644128" y="3507998"/>
            <a:ext cx="46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JDBC</a:t>
            </a:r>
          </a:p>
          <a:p>
            <a:pPr algn="ctr"/>
            <a:r>
              <a:rPr lang="en-US" sz="700" b="1" dirty="0">
                <a:solidFill>
                  <a:schemeClr val="bg1"/>
                </a:solidFill>
                <a:latin typeface="72" panose="020B0503030000000003" pitchFamily="34" charset="0"/>
                <a:cs typeface="72" panose="020B0503030000000003" pitchFamily="34" charset="0"/>
              </a:rPr>
              <a:t>INSERT</a:t>
            </a:r>
            <a:endParaRPr lang="en-DE" sz="700" b="1">
              <a:solidFill>
                <a:schemeClr val="bg1"/>
              </a:solidFill>
              <a:latin typeface="72" panose="020B0503030000000003" pitchFamily="34" charset="0"/>
              <a:cs typeface="72" panose="020B0503030000000003" pitchFamily="34" charset="0"/>
            </a:endParaRPr>
          </a:p>
        </p:txBody>
      </p:sp>
      <p:cxnSp>
        <p:nvCxnSpPr>
          <p:cNvPr id="111" name="Straight Arrow Connector 110">
            <a:extLst>
              <a:ext uri="{FF2B5EF4-FFF2-40B4-BE49-F238E27FC236}">
                <a16:creationId xmlns:a16="http://schemas.microsoft.com/office/drawing/2014/main" id="{35DDED00-CABC-A56A-9C23-A1456E8B4E6D}"/>
              </a:ext>
            </a:extLst>
          </p:cNvPr>
          <p:cNvCxnSpPr>
            <a:cxnSpLocks/>
            <a:stCxn id="48" idx="0"/>
          </p:cNvCxnSpPr>
          <p:nvPr/>
        </p:nvCxnSpPr>
        <p:spPr>
          <a:xfrm flipV="1">
            <a:off x="5327613" y="2876995"/>
            <a:ext cx="18487" cy="893127"/>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001D06B2-EF3C-62EB-DBC3-B1F42D15E5B7}"/>
              </a:ext>
            </a:extLst>
          </p:cNvPr>
          <p:cNvSpPr/>
          <p:nvPr/>
        </p:nvSpPr>
        <p:spPr>
          <a:xfrm rot="16200000">
            <a:off x="5102151" y="3288080"/>
            <a:ext cx="468000" cy="198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HTTPS</a:t>
            </a:r>
            <a:endParaRPr lang="en-DE" sz="700" b="1" dirty="0">
              <a:solidFill>
                <a:schemeClr val="tx1"/>
              </a:solidFill>
              <a:latin typeface="72" panose="020B0503030000000003" pitchFamily="34" charset="0"/>
              <a:cs typeface="72" panose="020B0503030000000003" pitchFamily="34" charset="0"/>
            </a:endParaRPr>
          </a:p>
        </p:txBody>
      </p:sp>
      <p:cxnSp>
        <p:nvCxnSpPr>
          <p:cNvPr id="86" name="Elbow Connector 85">
            <a:extLst>
              <a:ext uri="{FF2B5EF4-FFF2-40B4-BE49-F238E27FC236}">
                <a16:creationId xmlns:a16="http://schemas.microsoft.com/office/drawing/2014/main" id="{F22DCE42-7181-456D-5899-C386ED383FE3}"/>
              </a:ext>
            </a:extLst>
          </p:cNvPr>
          <p:cNvCxnSpPr>
            <a:cxnSpLocks/>
            <a:endCxn id="8" idx="1"/>
          </p:cNvCxnSpPr>
          <p:nvPr/>
        </p:nvCxnSpPr>
        <p:spPr>
          <a:xfrm rot="16200000" flipH="1">
            <a:off x="5655008" y="3190911"/>
            <a:ext cx="1682021" cy="1093578"/>
          </a:xfrm>
          <a:prstGeom prst="bentConnector2">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ECAEAEFB-3A19-1AA0-4853-E6C9647D0F12}"/>
              </a:ext>
            </a:extLst>
          </p:cNvPr>
          <p:cNvSpPr/>
          <p:nvPr/>
        </p:nvSpPr>
        <p:spPr>
          <a:xfrm>
            <a:off x="6263181" y="4476939"/>
            <a:ext cx="46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JDBC</a:t>
            </a:r>
          </a:p>
          <a:p>
            <a:pPr algn="ctr"/>
            <a:r>
              <a:rPr lang="en-US" sz="700" b="1" dirty="0">
                <a:solidFill>
                  <a:schemeClr val="tx1"/>
                </a:solidFill>
                <a:latin typeface="72" panose="020B0503030000000003" pitchFamily="34" charset="0"/>
                <a:cs typeface="72" panose="020B0503030000000003" pitchFamily="34" charset="0"/>
              </a:rPr>
              <a:t>SELECT</a:t>
            </a:r>
            <a:endParaRPr lang="en-DE" sz="700" b="1" dirty="0">
              <a:solidFill>
                <a:schemeClr val="tx1"/>
              </a:solidFill>
              <a:latin typeface="72" panose="020B0503030000000003" pitchFamily="34" charset="0"/>
              <a:cs typeface="72" panose="020B0503030000000003" pitchFamily="34" charset="0"/>
            </a:endParaRPr>
          </a:p>
        </p:txBody>
      </p:sp>
      <p:sp>
        <p:nvSpPr>
          <p:cNvPr id="83" name="Oval 82">
            <a:extLst>
              <a:ext uri="{FF2B5EF4-FFF2-40B4-BE49-F238E27FC236}">
                <a16:creationId xmlns:a16="http://schemas.microsoft.com/office/drawing/2014/main" id="{BC8A39AE-0AE9-A236-7490-E7712BD88B14}"/>
              </a:ext>
            </a:extLst>
          </p:cNvPr>
          <p:cNvSpPr>
            <a:spLocks/>
          </p:cNvSpPr>
          <p:nvPr/>
        </p:nvSpPr>
        <p:spPr bwMode="gray">
          <a:xfrm>
            <a:off x="4880603" y="2938200"/>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7</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35" name="Group 134">
            <a:extLst>
              <a:ext uri="{FF2B5EF4-FFF2-40B4-BE49-F238E27FC236}">
                <a16:creationId xmlns:a16="http://schemas.microsoft.com/office/drawing/2014/main" id="{BE98F3C9-5692-D1C8-AFCF-ABB49F3B9D55}"/>
              </a:ext>
            </a:extLst>
          </p:cNvPr>
          <p:cNvGrpSpPr/>
          <p:nvPr/>
        </p:nvGrpSpPr>
        <p:grpSpPr>
          <a:xfrm>
            <a:off x="8307066" y="1474750"/>
            <a:ext cx="1778474" cy="2903675"/>
            <a:chOff x="8307066" y="1474750"/>
            <a:chExt cx="1778474" cy="2903675"/>
          </a:xfrm>
        </p:grpSpPr>
        <p:sp>
          <p:nvSpPr>
            <p:cNvPr id="130" name="Rounded Rectangle 129">
              <a:extLst>
                <a:ext uri="{FF2B5EF4-FFF2-40B4-BE49-F238E27FC236}">
                  <a16:creationId xmlns:a16="http://schemas.microsoft.com/office/drawing/2014/main" id="{A78D6BCB-E0B2-6575-86A7-8653A6DB280E}"/>
                </a:ext>
              </a:extLst>
            </p:cNvPr>
            <p:cNvSpPr/>
            <p:nvPr/>
          </p:nvSpPr>
          <p:spPr>
            <a:xfrm rot="5400000">
              <a:off x="7744465" y="2037351"/>
              <a:ext cx="2903675" cy="1778474"/>
            </a:xfrm>
            <a:prstGeom prst="roundRect">
              <a:avLst>
                <a:gd name="adj" fmla="val 7872"/>
              </a:avLst>
            </a:prstGeom>
            <a:solidFill>
              <a:srgbClr val="EBF9FF"/>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1" name="Rounded Rectangle 130">
              <a:extLst>
                <a:ext uri="{FF2B5EF4-FFF2-40B4-BE49-F238E27FC236}">
                  <a16:creationId xmlns:a16="http://schemas.microsoft.com/office/drawing/2014/main" id="{9B7F2B10-39FE-3E75-7000-FEA0A607608E}"/>
                </a:ext>
              </a:extLst>
            </p:cNvPr>
            <p:cNvSpPr/>
            <p:nvPr/>
          </p:nvSpPr>
          <p:spPr>
            <a:xfrm flipH="1">
              <a:off x="8424342" y="2061883"/>
              <a:ext cx="1549807" cy="2222639"/>
            </a:xfrm>
            <a:prstGeom prst="roundRect">
              <a:avLst>
                <a:gd name="adj" fmla="val 7872"/>
              </a:avLst>
            </a:prstGeom>
            <a:solidFill>
              <a:schemeClr val="bg1"/>
            </a:solidFill>
            <a:ln w="19050">
              <a:solidFill>
                <a:srgbClr val="0070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2" name="Graphic 71">
              <a:extLst>
                <a:ext uri="{FF2B5EF4-FFF2-40B4-BE49-F238E27FC236}">
                  <a16:creationId xmlns:a16="http://schemas.microsoft.com/office/drawing/2014/main" id="{1386AD14-46D5-4B4B-1699-2AF621A578F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369369" y="1558198"/>
              <a:ext cx="417600" cy="417600"/>
            </a:xfrm>
            <a:prstGeom prst="rect">
              <a:avLst/>
            </a:prstGeom>
          </p:spPr>
        </p:pic>
        <p:pic>
          <p:nvPicPr>
            <p:cNvPr id="74" name="Graphic 73">
              <a:extLst>
                <a:ext uri="{FF2B5EF4-FFF2-40B4-BE49-F238E27FC236}">
                  <a16:creationId xmlns:a16="http://schemas.microsoft.com/office/drawing/2014/main" id="{2C68F17A-9590-E5BD-4625-3671A9B1C71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89457" y="2189509"/>
              <a:ext cx="417600" cy="417600"/>
            </a:xfrm>
            <a:prstGeom prst="rect">
              <a:avLst/>
            </a:prstGeom>
          </p:spPr>
        </p:pic>
        <p:sp>
          <p:nvSpPr>
            <p:cNvPr id="75" name="Rounded Rectangle 74">
              <a:extLst>
                <a:ext uri="{FF2B5EF4-FFF2-40B4-BE49-F238E27FC236}">
                  <a16:creationId xmlns:a16="http://schemas.microsoft.com/office/drawing/2014/main" id="{21F22AEE-F8F6-57BF-4062-2B4E6980F80C}"/>
                </a:ext>
              </a:extLst>
            </p:cNvPr>
            <p:cNvSpPr/>
            <p:nvPr/>
          </p:nvSpPr>
          <p:spPr>
            <a:xfrm>
              <a:off x="8602416" y="2729523"/>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ounded Rectangle 75">
              <a:extLst>
                <a:ext uri="{FF2B5EF4-FFF2-40B4-BE49-F238E27FC236}">
                  <a16:creationId xmlns:a16="http://schemas.microsoft.com/office/drawing/2014/main" id="{7CEC4D82-EE20-EA21-0EC3-05BDFA85EBFC}"/>
                </a:ext>
              </a:extLst>
            </p:cNvPr>
            <p:cNvSpPr/>
            <p:nvPr/>
          </p:nvSpPr>
          <p:spPr>
            <a:xfrm>
              <a:off x="8599559" y="3585921"/>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Text 26">
              <a:extLst>
                <a:ext uri="{FF2B5EF4-FFF2-40B4-BE49-F238E27FC236}">
                  <a16:creationId xmlns:a16="http://schemas.microsoft.com/office/drawing/2014/main" id="{DF39A4F5-58D0-4018-F2D8-903A0981D5B8}"/>
                </a:ext>
              </a:extLst>
            </p:cNvPr>
            <p:cNvSpPr/>
            <p:nvPr/>
          </p:nvSpPr>
          <p:spPr>
            <a:xfrm>
              <a:off x="8817614" y="1701012"/>
              <a:ext cx="1003842" cy="23929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a:t>
              </a:r>
              <a:r>
                <a:rPr lang="en-US" sz="900" dirty="0">
                  <a:solidFill>
                    <a:srgbClr val="1D2D3E"/>
                  </a:solidFill>
                  <a:latin typeface="72 Bold" pitchFamily="34" charset="0"/>
                  <a:cs typeface="72 Bold" pitchFamily="34" charset="-120"/>
                </a:rPr>
                <a:t>Launchpad</a:t>
              </a:r>
              <a:endParaRPr lang="en-US" sz="900" dirty="0">
                <a:solidFill>
                  <a:srgbClr val="1D2D3E"/>
                </a:solidFill>
              </a:endParaRPr>
            </a:p>
          </p:txBody>
        </p:sp>
        <p:sp>
          <p:nvSpPr>
            <p:cNvPr id="68" name="Text 26">
              <a:extLst>
                <a:ext uri="{FF2B5EF4-FFF2-40B4-BE49-F238E27FC236}">
                  <a16:creationId xmlns:a16="http://schemas.microsoft.com/office/drawing/2014/main" id="{6A44305F-479E-D506-9473-93B6F112CB55}"/>
                </a:ext>
              </a:extLst>
            </p:cNvPr>
            <p:cNvSpPr/>
            <p:nvPr/>
          </p:nvSpPr>
          <p:spPr>
            <a:xfrm>
              <a:off x="8991136" y="231167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Core</a:t>
              </a:r>
              <a:endParaRPr lang="en-US" sz="900" dirty="0">
                <a:solidFill>
                  <a:srgbClr val="1D2D3E"/>
                </a:solidFill>
              </a:endParaRPr>
            </a:p>
          </p:txBody>
        </p:sp>
        <p:sp>
          <p:nvSpPr>
            <p:cNvPr id="69" name="Text 26">
              <a:extLst>
                <a:ext uri="{FF2B5EF4-FFF2-40B4-BE49-F238E27FC236}">
                  <a16:creationId xmlns:a16="http://schemas.microsoft.com/office/drawing/2014/main" id="{CA3C4BDC-1963-3A6D-7560-35BD8D964E66}"/>
                </a:ext>
              </a:extLst>
            </p:cNvPr>
            <p:cNvSpPr/>
            <p:nvPr/>
          </p:nvSpPr>
          <p:spPr>
            <a:xfrm>
              <a:off x="8808394" y="2990700"/>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API</a:t>
              </a:r>
              <a:endParaRPr lang="en-US" sz="900" dirty="0">
                <a:solidFill>
                  <a:srgbClr val="1D2D3E"/>
                </a:solidFill>
              </a:endParaRPr>
            </a:p>
          </p:txBody>
        </p:sp>
        <p:sp>
          <p:nvSpPr>
            <p:cNvPr id="70" name="Text 26">
              <a:extLst>
                <a:ext uri="{FF2B5EF4-FFF2-40B4-BE49-F238E27FC236}">
                  <a16:creationId xmlns:a16="http://schemas.microsoft.com/office/drawing/2014/main" id="{144DB703-D6F9-0CA8-8D66-A087AB2AB09C}"/>
                </a:ext>
              </a:extLst>
            </p:cNvPr>
            <p:cNvSpPr/>
            <p:nvPr/>
          </p:nvSpPr>
          <p:spPr>
            <a:xfrm>
              <a:off x="8808394" y="381771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Models</a:t>
              </a:r>
              <a:endParaRPr lang="en-US" sz="900" dirty="0">
                <a:solidFill>
                  <a:srgbClr val="1D2D3E"/>
                </a:solidFill>
              </a:endParaRPr>
            </a:p>
          </p:txBody>
        </p:sp>
        <p:sp>
          <p:nvSpPr>
            <p:cNvPr id="65" name="Text 29">
              <a:extLst>
                <a:ext uri="{FF2B5EF4-FFF2-40B4-BE49-F238E27FC236}">
                  <a16:creationId xmlns:a16="http://schemas.microsoft.com/office/drawing/2014/main" id="{3F9E5FF3-F044-2F91-E445-834F20A861E6}"/>
                </a:ext>
              </a:extLst>
            </p:cNvPr>
            <p:cNvSpPr/>
            <p:nvPr/>
          </p:nvSpPr>
          <p:spPr>
            <a:xfrm>
              <a:off x="9314155" y="3389049"/>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cxnSp>
          <p:nvCxnSpPr>
            <p:cNvPr id="132" name="Straight Arrow Connector 131">
              <a:extLst>
                <a:ext uri="{FF2B5EF4-FFF2-40B4-BE49-F238E27FC236}">
                  <a16:creationId xmlns:a16="http://schemas.microsoft.com/office/drawing/2014/main" id="{2E14EA3E-A7B4-0BF7-2F64-9CFB18549008}"/>
                </a:ext>
              </a:extLst>
            </p:cNvPr>
            <p:cNvCxnSpPr>
              <a:cxnSpLocks/>
              <a:stCxn id="75" idx="2"/>
              <a:endCxn id="76" idx="0"/>
            </p:cNvCxnSpPr>
            <p:nvPr/>
          </p:nvCxnSpPr>
          <p:spPr>
            <a:xfrm flipH="1">
              <a:off x="9236817" y="3341523"/>
              <a:ext cx="2857" cy="244398"/>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109" name="Elbow Connector 108">
            <a:extLst>
              <a:ext uri="{FF2B5EF4-FFF2-40B4-BE49-F238E27FC236}">
                <a16:creationId xmlns:a16="http://schemas.microsoft.com/office/drawing/2014/main" id="{A4185C36-291A-E395-8B73-ADC949BA1079}"/>
              </a:ext>
            </a:extLst>
          </p:cNvPr>
          <p:cNvCxnSpPr>
            <a:cxnSpLocks/>
            <a:endCxn id="75" idx="1"/>
          </p:cNvCxnSpPr>
          <p:nvPr/>
        </p:nvCxnSpPr>
        <p:spPr>
          <a:xfrm>
            <a:off x="6404667" y="2555930"/>
            <a:ext cx="2197749" cy="479593"/>
          </a:xfrm>
          <a:prstGeom prst="bentConnector3">
            <a:avLst>
              <a:gd name="adj1" fmla="val 50000"/>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F7744781-8AF7-A49B-AF54-AFD10381DB7D}"/>
              </a:ext>
            </a:extLst>
          </p:cNvPr>
          <p:cNvCxnSpPr>
            <a:cxnSpLocks/>
          </p:cNvCxnSpPr>
          <p:nvPr/>
        </p:nvCxnSpPr>
        <p:spPr>
          <a:xfrm>
            <a:off x="6433028" y="2784543"/>
            <a:ext cx="2214434" cy="468347"/>
          </a:xfrm>
          <a:prstGeom prst="bentConnector3">
            <a:avLst>
              <a:gd name="adj1" fmla="val 9615"/>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AED2F810-E702-5696-6E23-4B23BAD0DD8E}"/>
              </a:ext>
            </a:extLst>
          </p:cNvPr>
          <p:cNvCxnSpPr>
            <a:cxnSpLocks/>
          </p:cNvCxnSpPr>
          <p:nvPr/>
        </p:nvCxnSpPr>
        <p:spPr>
          <a:xfrm>
            <a:off x="6411528" y="2339722"/>
            <a:ext cx="2251400" cy="492251"/>
          </a:xfrm>
          <a:prstGeom prst="bentConnector3">
            <a:avLst>
              <a:gd name="adj1" fmla="val 79457"/>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BCF30784-EF89-2CFE-0E3C-0F95F6B0237B}"/>
              </a:ext>
            </a:extLst>
          </p:cNvPr>
          <p:cNvSpPr/>
          <p:nvPr/>
        </p:nvSpPr>
        <p:spPr>
          <a:xfrm>
            <a:off x="6813448" y="2462275"/>
            <a:ext cx="64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Embeddings (Prompt)</a:t>
            </a:r>
            <a:endParaRPr lang="en-DE" sz="700" b="1" dirty="0">
              <a:solidFill>
                <a:schemeClr val="tx1"/>
              </a:solidFill>
              <a:latin typeface="72" panose="020B0503030000000003" pitchFamily="34" charset="0"/>
              <a:cs typeface="72" panose="020B0503030000000003" pitchFamily="34" charset="0"/>
            </a:endParaRPr>
          </a:p>
        </p:txBody>
      </p:sp>
      <p:sp>
        <p:nvSpPr>
          <p:cNvPr id="84" name="Rounded Rectangle 83">
            <a:extLst>
              <a:ext uri="{FF2B5EF4-FFF2-40B4-BE49-F238E27FC236}">
                <a16:creationId xmlns:a16="http://schemas.microsoft.com/office/drawing/2014/main" id="{5F376F17-747C-5260-9D72-FD107B687098}"/>
              </a:ext>
            </a:extLst>
          </p:cNvPr>
          <p:cNvSpPr/>
          <p:nvPr/>
        </p:nvSpPr>
        <p:spPr>
          <a:xfrm>
            <a:off x="6740731" y="2206737"/>
            <a:ext cx="64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 Embeddings (JSON)</a:t>
            </a:r>
            <a:endParaRPr lang="en-DE" sz="1200" dirty="0"/>
          </a:p>
        </p:txBody>
      </p:sp>
      <p:sp>
        <p:nvSpPr>
          <p:cNvPr id="90" name="Rounded Rectangle 89">
            <a:extLst>
              <a:ext uri="{FF2B5EF4-FFF2-40B4-BE49-F238E27FC236}">
                <a16:creationId xmlns:a16="http://schemas.microsoft.com/office/drawing/2014/main" id="{CD03C5F5-97C1-C32B-2786-F24BADAF117C}"/>
              </a:ext>
            </a:extLst>
          </p:cNvPr>
          <p:cNvSpPr/>
          <p:nvPr/>
        </p:nvSpPr>
        <p:spPr>
          <a:xfrm>
            <a:off x="6858967" y="3145868"/>
            <a:ext cx="627324"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AI Adapter (Summarize)</a:t>
            </a:r>
            <a:endParaRPr lang="en-DE" sz="700" b="1" dirty="0">
              <a:solidFill>
                <a:schemeClr val="tx1"/>
              </a:solidFill>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3422294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3077F49-C86C-3EF0-ED50-F868B53025E3}"/>
              </a:ext>
            </a:extLst>
          </p:cNvPr>
          <p:cNvSpPr>
            <a:spLocks noGrp="1"/>
          </p:cNvSpPr>
          <p:nvPr>
            <p:ph type="body" sz="quarter" idx="10"/>
          </p:nvPr>
        </p:nvSpPr>
        <p:spPr>
          <a:xfrm>
            <a:off x="498475" y="3197065"/>
            <a:ext cx="3305429" cy="2302587"/>
          </a:xfrm>
        </p:spPr>
        <p:txBody>
          <a:bodyPr/>
          <a:lstStyle/>
          <a:p>
            <a:r>
              <a:rPr lang="de-DE" dirty="0"/>
              <a:t>Sunny Kapoor</a:t>
            </a:r>
          </a:p>
          <a:p>
            <a:r>
              <a:rPr lang="de-DE" dirty="0">
                <a:hlinkClick r:id="rId2"/>
              </a:rPr>
              <a:t>sunny.kapoor@sap.com</a:t>
            </a:r>
            <a:endParaRPr lang="de-DE" dirty="0"/>
          </a:p>
          <a:p>
            <a:endParaRPr lang="de-DE" dirty="0"/>
          </a:p>
          <a:p>
            <a:r>
              <a:rPr lang="de-DE" dirty="0"/>
              <a:t>Prashant Gautam</a:t>
            </a:r>
          </a:p>
          <a:p>
            <a:r>
              <a:rPr lang="de-DE" dirty="0">
                <a:hlinkClick r:id="rId3"/>
              </a:rPr>
              <a:t>prashant.gautam@sap.com</a:t>
            </a:r>
            <a:endParaRPr lang="de-DE" dirty="0"/>
          </a:p>
          <a:p>
            <a:endParaRPr lang="de-DE" dirty="0"/>
          </a:p>
          <a:p>
            <a:r>
              <a:rPr lang="de-DE" dirty="0"/>
              <a:t>Karsten Strothmann</a:t>
            </a:r>
          </a:p>
          <a:p>
            <a:r>
              <a:rPr lang="en-IN" dirty="0">
                <a:hlinkClick r:id="rId4"/>
              </a:rPr>
              <a:t>k.strothmann@sap.com</a:t>
            </a:r>
            <a:endParaRPr lang="en-IN" dirty="0"/>
          </a:p>
          <a:p>
            <a:endParaRPr lang="en-IN" dirty="0"/>
          </a:p>
          <a:p>
            <a:r>
              <a:rPr lang="en-IN" dirty="0"/>
              <a:t>Piyush Gakhar</a:t>
            </a:r>
          </a:p>
          <a:p>
            <a:r>
              <a:rPr lang="en-IN" dirty="0">
                <a:hlinkClick r:id="rId5"/>
              </a:rPr>
              <a:t>piyush.gakhar@sap.com</a:t>
            </a:r>
            <a:r>
              <a:rPr lang="de-DE" dirty="0"/>
              <a:t> </a:t>
            </a:r>
          </a:p>
        </p:txBody>
      </p:sp>
      <p:sp>
        <p:nvSpPr>
          <p:cNvPr id="3" name="Textplatzhalter 2">
            <a:extLst>
              <a:ext uri="{FF2B5EF4-FFF2-40B4-BE49-F238E27FC236}">
                <a16:creationId xmlns:a16="http://schemas.microsoft.com/office/drawing/2014/main" id="{AD4C50BE-7DC4-693D-6D39-4994149FD76E}"/>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41628646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TechEd Template">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äsentation2" id="{01206AD5-7FF8-9149-86AD-111A2DF73E08}" vid="{B3D77812-0129-7541-BDAD-2CC78A0A35F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Override1.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2.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3.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4.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5.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6.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TemplafyTemplateConfiguration><![CDATA[{"elementsMetadata":[{"type":"shape","id":"3f0b8b37-260a-4498-93b8-315483b1dcd9","elementConfiguration":{"binding":"{{ DataSources.Classification[Form.Classification.Name].Display}}","type":"text","disableUpdates":false}},{"type":"shape","id":"290322f9-1797-4b4d-8043-942607235499","elementConfiguration":{"inheritDimensions":"{{InheritDimensions.InheritNone}}","width":"","height":"1 cm","image":"{{Form.SAPLogo.SubbrandBlue}}","visibility":"","type":"image","disableUpdates":false}},{"type":"shape","id":"74f902db-19ce-473e-a6ef-bfcbbe21a93e","elementConfiguration":{"binding":"{{Form.Classification.Display}}","visibility":"","type":"text","disableUpdates":false}},{"type":"shape","id":"15a0c36e-cfcd-42f4-8d96-f48f504a4dda","elementConfiguration":{"binding":"{{Form.Classification.Display}}","visibility":"","type":"text","disableUpdates":false}},{"type":"shape","id":"f018ab10-9877-4c1a-903d-8e20a0516ebf","elementConfiguration":{"inheritDimensions":"{{InheritDimensions.InheritNone}}","width":"","height":"1 cm","image":"{{Form.SAPLogo.SubbrandBlack}}","visibility":"","type":"image","disableUpdates":false}},{"type":"shape","id":"819aee73-a0a2-4380-a436-a557525fa29d","elementConfiguration":{"inheritDimensions":"{{InheritDimensions.InheritNone}}","width":"","height":"1 cm","image":"{{Form.SAPLogo.SubbrandWhite}}","visibility":"","type":"image","disableUpdates":false}},{"type":"shape","id":"281de79b-cce6-4308-a6d3-2c16a47ae934","elementConfiguration":{"binding":"{{Form.Classification.Display}}","visibility":"","type":"text","disableUpdates":false}},{"type":"shape","id":"31fb104a-4bd2-4be1-990c-9956a246a6a6","elementConfiguration":{"inheritDimensions":"{{InheritDimensions.InheritNone}}","width":"","height":"1 cm","image":"{{Form.SAPLogo.SubbrandBlue}}","visibility":"","type":"image","disableUpdates":false}},{"type":"shape","id":"dd500091-516e-4e09-935d-a8446760ab37","elementConfiguration":{"binding":"{{Form.Classification.Display}}","visibility":"","type":"text","disableUpdates":false}},{"type":"shape","id":"b86c6774-bfb5-42ce-af29-ad7c8e956cc6","elementConfiguration":{"inheritDimensions":"{{InheritDimensions.InheritNone}}","width":"","height":"1 cm","image":"{{Form.SAPLogo.SubbrandBlue}}","visibility":"","type":"image","disableUpdates":false}},{"type":"shape","id":"a4489086-5ad1-4eb9-8912-a3dfda15f59c","elementConfiguration":{"binding":"{{Form.Classification.Display}}","visibility":"","type":"text","disableUpdates":false}},{"type":"shape","id":"77d39480-6bb2-4f9e-b166-58e397c730ef","elementConfiguration":{"inheritDimensions":"{{InheritDimensions.InheritNone}}","width":"","height":"1 cm","image":"{{Form.SAPLogo.SubbrandBlue}}","visibility":"","type":"image","disableUpdates":false}},{"type":"shape","id":"c215a143-e24c-42fe-8717-bcd7348f576e","elementConfiguration":{"binding":"{{Form.Classification.Display}}","visibility":"","type":"text","disableUpdates":false}},{"type":"shape","id":"4df62b98-d4a2-4d63-b8e0-3801bf727202","elementConfiguration":{"inheritDimensions":"{{InheritDimensions.InheritNone}}","width":"","height":"1 cm","image":"{{Form.SAPLogo.SubbrandWhite}}","visibility":"","type":"image","disableUpdates":false}},{"type":"shape","id":"8cba19fe-2e13-48e5-b14b-92c3761b1d34","elementConfiguration":{"binding":"{{Form.Classification.Display}}","visibility":"","type":"text","disableUpdates":false}},{"type":"shape","id":"27f15a2f-efbf-4b45-a883-cb50c003bc42","elementConfiguration":{"binding":"{{DataSources.PPTCopyRight[\"Slide 5 copyright\"].CopyrightMessage}}","visibility":"","type":"text","disableUpdates":false}},{"type":"shape","id":"c55a38a9-de1b-495a-8b58-131e1d52fd54","elementConfiguration":{"inheritDimensions":"{{InheritDimensions.InheritNone}}","width":"","height":"1 cm","image":"{{Form.SAPLogo.SubbrandBlack}}","visibility":"","type":"image","disableUpdates":false}},{"type":"shape","id":"874250cf-0daf-4fd4-8228-464988deba1e","elementConfiguration":{"binding":"{{Form.Classification.Display}}","visibility":"","type":"text","disableUpdates":false}},{"type":"shape","id":"d4065cf0-3d7d-4421-8dd7-4a927a682008","elementConfiguration":{"inheritDimensions":"{{InheritDimensions.InheritNone}}","width":"","height":"1 cm","image":"{{Form.SAPLogo.SubbrandWhite}}","visibility":"","type":"image","disableUpdates":false}},{"type":"shape","id":"79cac289-6949-46c4-afc6-3b10b6515444","elementConfiguration":{"binding":"{{Form.Classification.Display}}","visibility":"","type":"text","disableUpdates":false}},{"type":"shape","id":"65841d7c-a25a-482e-8a0b-399fe2060e85","elementConfiguration":{"inheritDimensions":"{{InheritDimensions.InheritNone}}","width":"","height":"1 cm","image":"{{Form.SAPLogo.SubbrandBlack}}","visibility":"","type":"image","disableUpdates":false}},{"type":"shape","id":"9a099f80-0352-4bc9-9d82-a824546006f3","elementConfiguration":{"binding":"{{Form.Classification.Display}}","visibility":"","type":"text","disableUpdates":false}},{"type":"shape","id":"a0696034-9670-4d7b-a80a-e5801256b450","elementConfiguration":{"inheritDimensions":"{{InheritDimensions.InheritNone}}","width":"","height":"1 cm","image":"{{Form.SAPLogo.SubbrandWhite}}","visibility":"","type":"image","disableUpdates":false}},{"type":"shape","id":"efe1d89f-eade-44b0-a576-0c0f42301897","elementConfiguration":{"binding":"{{Form.Classification.Display}}","visibility":"","type":"text","disableUpdates":false}},{"type":"shape","id":"57053213-140f-42e4-b279-3aff034a8e0b","elementConfiguration":{"inheritDimensions":"{{InheritDimensions.InheritNone}}","width":"","height":"1 cm","image":"{{Form.SAPLogo.SubbrandWhite}}","visibility":"","type":"image","disableUpdates":false}},{"type":"shape","id":"d79d039e-49b3-4324-b9e4-2a15bf644364","elementConfiguration":{"binding":"{{Form.Classification.Display}}","visibility":"","type":"text","disableUpdates":false}},{"type":"shape","id":"c329a080-8cac-45b3-9090-29e32358fc6a","elementConfiguration":{"binding":"{{StringJoin(\", \", Form.SpeakerName,\"SAP\")}}","type":"text","disableUpdates":false}},{"type":"shape","id":"036a9aaf-43e1-4444-ab2f-2c19850121cf","elementConfiguration":{"binding":"{{FormatDateTime(Form.Date,\"MMMM dd, yyyy\",\"en-US\")}}","type":"text","disableUpdates":false}},{"type":"shape","id":"473c97bd-6527-4a05-b5f4-5c152564332e","elementConfiguration":{"binding":"{{StringJoin(\", \", Form.SpeakerName,\"SAP\")}}","type":"text","disableUpdates":false}},{"type":"shape","id":"759f30db-fd7e-4644-9268-245a52a87c4a","elementConfiguration":{"binding":"{{FormatDateTime(Form.Date,\"MMMM dd, yyyy\",\"en-US\")}}","type":"text","disableUpdates":false}},{"type":"shape","id":"fde02d00-ce80-4365-9d9b-bf7e02a1508f","elementConfiguration":{"binding":"{{StringJoin(\", \", Form.SpeakerName,\"SAP\")}}","type":"text","disableUpdates":false}},{"type":"shape","id":"cbb0b46e-43e3-433e-b41e-bd146292a8c7","elementConfiguration":{"binding":"{{FormatDateTime(Form.Date,\"MMMM dd, yyyy\",\"en-US\")}}","type":"text","disableUpdates":false}},{"type":"shape","id":"fc45eda2-9531-4c18-9e5b-851b689cb53d","elementConfiguration":{"binding":"{{StringJoin(\", \", Form.SpeakerName,\"SAP\")}}","type":"text","disableUpdates":false}},{"type":"shape","id":"075e6c73-5362-4a19-b37f-56f1675ff574","elementConfiguration":{"binding":"{{FormatDateTime(Form.Date,\"MMMM dd, yyyy\",\"en-US\")}}","type":"text","disableUpdates":false}},{"type":"shape","id":"52894cf0-968a-4afd-9cde-8550dd0fba68","elementConfiguration":{"binding":"{{StringJoin(\", \", Form.SpeakerName,\"SAP\")}}","type":"text","disableUpdates":false}},{"type":"shape","id":"8f89bd7f-10f8-43e3-8d2c-478085b4aae4","elementConfiguration":{"binding":"{{FormatDateTime(Form.Date,\"MMMM dd, yyyy\",\"en-US\")}}","type":"text","disableUpdates":false}},{"type":"shape","id":"8d9e1e6e-f3bd-4759-9efc-58b4b54479c2","elementConfiguration":{"binding":"{{StringJoin(\", \", Form.SpeakerName,\"SAP\")}}","type":"text","disableUpdates":false}},{"type":"shape","id":"416bc492-2ab1-4b95-8e4d-7e2d411f8372","elementConfiguration":{"binding":"{{FormatDateTime(Form.Date,\"MMMM dd, yyyy\",\"en-US\")}}","type":"text","disableUpdates":false}},{"type":"shape","id":"91ea2ed7-0f81-4e49-99ea-28c092a71883","elementConfiguration":{"binding":"{{Form.SpeakerName}}","type":"text","disableUpdates":false}},{"type":"shape","id":"3698467b-0ce9-4ef0-a8f2-89030f025514","elementConfiguration":{"binding":"{{Form.Email}}","type":"text","disableUpdates":false}}],"transformationConfigurations":[],"templateName":"SAP Template NEW","templateDescription":"","enableDocumentContentUpdater":true,"version":"2.0"}]]></TemplafyTemplateConfiguration>
</file>

<file path=customXml/item4.xml><?xml version="1.0" encoding="utf-8"?>
<p:properties xmlns:p="http://schemas.microsoft.com/office/2006/metadata/properties" xmlns:xsi="http://www.w3.org/2001/XMLSchema-instance" xmlns:pc="http://schemas.microsoft.com/office/infopath/2007/PartnerControls">
  <documentManagement>
    <Owner xmlns="49ef7e9e-01e8-4b5b-b8ae-1e8b9cb4c42a">
      <UserInfo>
        <DisplayName/>
        <AccountId xsi:nil="true"/>
        <AccountType/>
      </UserInfo>
    </Owner>
    <lcf76f155ced4ddcb4097134ff3c332f xmlns="49ef7e9e-01e8-4b5b-b8ae-1e8b9cb4c42a">
      <Terms xmlns="http://schemas.microsoft.com/office/infopath/2007/PartnerControls"/>
    </lcf76f155ced4ddcb4097134ff3c332f>
    <Comment xmlns="49ef7e9e-01e8-4b5b-b8ae-1e8b9cb4c42a" xsi:nil="true"/>
    <Customer xmlns="49ef7e9e-01e8-4b5b-b8ae-1e8b9cb4c42a" xsi:nil="true"/>
    <Kiran xmlns="49ef7e9e-01e8-4b5b-b8ae-1e8b9cb4c42a" xsi:nil="true"/>
    <TaxCatchAll xmlns="595ffcb2-9fa4-4efd-93aa-97d0f50f08e0" xsi:nil="true"/>
  </documentManagement>
</p:properties>
</file>

<file path=customXml/item5.xml><?xml version="1.0" encoding="utf-8"?>
<TemplafySlideFormConfiguration><![CDATA[{"formFields":[],"formDataEntries":[]}]]></TemplafySlideFormConfiguration>
</file>

<file path=customXml/item6.xml><?xml version="1.0" encoding="utf-8"?>
<ct:contentTypeSchema xmlns:ct="http://schemas.microsoft.com/office/2006/metadata/contentType" xmlns:ma="http://schemas.microsoft.com/office/2006/metadata/properties/metaAttributes" ct:_="" ma:_="" ma:contentTypeName="Document" ma:contentTypeID="0x0101006A2BE913D2F71947BBDF9AAA10E1C28E" ma:contentTypeVersion="25" ma:contentTypeDescription="Create a new document." ma:contentTypeScope="" ma:versionID="2173717d4e3f899061bee8d1c722aed7">
  <xsd:schema xmlns:xsd="http://www.w3.org/2001/XMLSchema" xmlns:xs="http://www.w3.org/2001/XMLSchema" xmlns:p="http://schemas.microsoft.com/office/2006/metadata/properties" xmlns:ns2="49ef7e9e-01e8-4b5b-b8ae-1e8b9cb4c42a" xmlns:ns3="595ffcb2-9fa4-4efd-93aa-97d0f50f08e0" targetNamespace="http://schemas.microsoft.com/office/2006/metadata/properties" ma:root="true" ma:fieldsID="c6c0e1f13282f90151b0e0e0cb59ffd2" ns2:_="" ns3:_="">
    <xsd:import namespace="49ef7e9e-01e8-4b5b-b8ae-1e8b9cb4c42a"/>
    <xsd:import namespace="595ffcb2-9fa4-4efd-93aa-97d0f50f08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element ref="ns2:Custome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Owner" minOccurs="0"/>
                <xsd:element ref="ns2:Comment" minOccurs="0"/>
                <xsd:element ref="ns2:MediaServiceObjectDetectorVersions" minOccurs="0"/>
                <xsd:element ref="ns2:MediaServiceSearchProperties" minOccurs="0"/>
                <xsd:element ref="ns2:Kira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ef7e9e-01e8-4b5b-b8ae-1e8b9cb4c4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Customer" ma:index="18" nillable="true" ma:displayName="Customer" ma:internalName="Customer">
      <xsd:simpleType>
        <xsd:restriction base="dms:Text">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Owner" ma:index="25"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mment" ma:index="26" nillable="true" ma:displayName="Comment" ma:format="Dropdown" ma:internalName="Comment">
      <xsd:simpleType>
        <xsd:restriction base="dms:Text">
          <xsd:maxLength value="255"/>
        </xsd:restriction>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Kiran" ma:index="29" nillable="true" ma:displayName="Kiran" ma:format="Dropdown" ma:internalName="Kiran">
      <xsd:simpleType>
        <xsd:restriction base="dms:Text">
          <xsd:maxLength value="255"/>
        </xsd:restriction>
      </xsd:simple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5ffcb2-9fa4-4efd-93aa-97d0f50f08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4539bcfd-62af-45bb-9197-71a779eba09d}" ma:internalName="TaxCatchAll" ma:showField="CatchAllData" ma:web="595ffcb2-9fa4-4efd-93aa-97d0f50f08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TemplafySlideTemplateConfiguration><![CDATA[{"slideVersion":17,"isValidatorEnabled":false,"isLocked":false,"elementsMetadata":[],"slideId":"638331234102931200","enableDocumentContentUpdater":false,"version":"2.0"}]]></TemplafySlideTemplateConfiguration>
</file>

<file path=customXml/item8.xml><?xml version="1.0" encoding="utf-8"?>
<TemplafySlideTemplateConfiguration><![CDATA[{"slideVersion":18,"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692406","enableDocumentContentUpdater":false,"version":"2.0"}]]></TemplafySlideTemplateConfiguration>
</file>

<file path=customXml/item9.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Props1.xml><?xml version="1.0" encoding="utf-8"?>
<ds:datastoreItem xmlns:ds="http://schemas.openxmlformats.org/officeDocument/2006/customXml" ds:itemID="{CC49FFC8-2FF3-4057-96F0-3BCD1A4F0351}">
  <ds:schemaRefs/>
</ds:datastoreItem>
</file>

<file path=customXml/itemProps2.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3.xml><?xml version="1.0" encoding="utf-8"?>
<ds:datastoreItem xmlns:ds="http://schemas.openxmlformats.org/officeDocument/2006/customXml" ds:itemID="{626BBCBB-1894-4E66-BA48-9E91CE3ACBA0}">
  <ds:schemaRefs/>
</ds:datastoreItem>
</file>

<file path=customXml/itemProps4.xml><?xml version="1.0" encoding="utf-8"?>
<ds:datastoreItem xmlns:ds="http://schemas.openxmlformats.org/officeDocument/2006/customXml" ds:itemID="{C1422F45-04DB-421D-8796-270006657806}">
  <ds:schemaRefs>
    <ds:schemaRef ds:uri="http://schemas.microsoft.com/office/2006/metadata/properties"/>
    <ds:schemaRef ds:uri="http://schemas.microsoft.com/office/2006/documentManagement/types"/>
    <ds:schemaRef ds:uri="http://purl.org/dc/elements/1.1/"/>
    <ds:schemaRef ds:uri="cf18cf11-6301-4bd0-b1a8-97119a588e2d"/>
    <ds:schemaRef ds:uri="http://schemas.openxmlformats.org/package/2006/metadata/core-properties"/>
    <ds:schemaRef ds:uri="http://purl.org/dc/dcmitype/"/>
    <ds:schemaRef ds:uri="http://purl.org/dc/terms/"/>
    <ds:schemaRef ds:uri="http://schemas.microsoft.com/office/infopath/2007/PartnerControls"/>
    <ds:schemaRef ds:uri="73ca5e69-dc29-4cb6-ba7e-92d9fa34b5d6"/>
    <ds:schemaRef ds:uri="http://www.w3.org/XML/1998/namespace"/>
    <ds:schemaRef ds:uri="49ef7e9e-01e8-4b5b-b8ae-1e8b9cb4c42a"/>
    <ds:schemaRef ds:uri="595ffcb2-9fa4-4efd-93aa-97d0f50f08e0"/>
  </ds:schemaRefs>
</ds:datastoreItem>
</file>

<file path=customXml/itemProps5.xml><?xml version="1.0" encoding="utf-8"?>
<ds:datastoreItem xmlns:ds="http://schemas.openxmlformats.org/officeDocument/2006/customXml" ds:itemID="{7F6898E6-9ADD-4538-B0E5-FC21C8DB6903}">
  <ds:schemaRefs/>
</ds:datastoreItem>
</file>

<file path=customXml/itemProps6.xml><?xml version="1.0" encoding="utf-8"?>
<ds:datastoreItem xmlns:ds="http://schemas.openxmlformats.org/officeDocument/2006/customXml" ds:itemID="{8CA7A899-BDDB-4958-BDFE-ECB3525A91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ef7e9e-01e8-4b5b-b8ae-1e8b9cb4c42a"/>
    <ds:schemaRef ds:uri="595ffcb2-9fa4-4efd-93aa-97d0f50f08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97E3BD22-8559-41C7-B32B-85AADBCE3220}">
  <ds:schemaRefs/>
</ds:datastoreItem>
</file>

<file path=customXml/itemProps8.xml><?xml version="1.0" encoding="utf-8"?>
<ds:datastoreItem xmlns:ds="http://schemas.openxmlformats.org/officeDocument/2006/customXml" ds:itemID="{E592BBB8-4E80-3C45-BEE9-486ED596EB3C}">
  <ds:schemaRefs/>
</ds:datastoreItem>
</file>

<file path=customXml/itemProps9.xml><?xml version="1.0" encoding="utf-8"?>
<ds:datastoreItem xmlns:ds="http://schemas.openxmlformats.org/officeDocument/2006/customXml" ds:itemID="{77EBBC25-7217-6047-A6FE-6E3834623618}">
  <ds:schemaRefs/>
</ds:datastoreItem>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emplate>SAP TechEd Template</Template>
  <TotalTime>890</TotalTime>
  <Words>726</Words>
  <Application>Microsoft Macintosh PowerPoint</Application>
  <PresentationFormat>Custom</PresentationFormat>
  <Paragraphs>135</Paragraphs>
  <Slides>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vt:i4>
      </vt:variant>
    </vt:vector>
  </HeadingPairs>
  <TitlesOfParts>
    <vt:vector size="17" baseType="lpstr">
      <vt:lpstr>72 Semibold</vt:lpstr>
      <vt:lpstr>72 Bold</vt:lpstr>
      <vt:lpstr>Wingdings</vt:lpstr>
      <vt:lpstr>Wingdings</vt:lpstr>
      <vt:lpstr>Courier New</vt:lpstr>
      <vt:lpstr>Arial</vt:lpstr>
      <vt:lpstr>Arial Unicode MS</vt:lpstr>
      <vt:lpstr>72 Brand Black</vt:lpstr>
      <vt:lpstr>72 Brand</vt:lpstr>
      <vt:lpstr>72 Brand Medium</vt:lpstr>
      <vt:lpstr>72</vt:lpstr>
      <vt:lpstr>Symbol</vt:lpstr>
      <vt:lpstr>SAP TechEd Template</vt:lpstr>
      <vt:lpstr>Real-time data for AI agents: Grounding with event-driven architecture</vt:lpstr>
      <vt:lpstr>Scenario</vt:lpstr>
      <vt:lpstr>Scenario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Tseng, Claire</dc:creator>
  <cp:keywords/>
  <dc:description/>
  <cp:lastModifiedBy>Kapoor, Sunny</cp:lastModifiedBy>
  <cp:revision>83</cp:revision>
  <dcterms:created xsi:type="dcterms:W3CDTF">2025-09-17T15:38:20Z</dcterms:created>
  <dcterms:modified xsi:type="dcterms:W3CDTF">2025-10-09T08:58:36Z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PreviousAdHocReviewCycleID">
    <vt:i4>1357826825</vt:i4>
  </property>
  <property fmtid="{D5CDD505-2E9C-101B-9397-08002B2CF9AE}" pid="6" name="ContentTypeId">
    <vt:lpwstr>0x0101006A2BE913D2F71947BBDF9AAA10E1C28E</vt:lpwstr>
  </property>
  <property fmtid="{D5CDD505-2E9C-101B-9397-08002B2CF9AE}" pid="7" name="TemplafyTimeStamp">
    <vt:lpwstr>2024-09-17T07:55:49</vt:lpwstr>
  </property>
  <property fmtid="{D5CDD505-2E9C-101B-9397-08002B2CF9AE}" pid="8" name="TemplafyTenantId">
    <vt:lpwstr>sap</vt:lpwstr>
  </property>
  <property fmtid="{D5CDD505-2E9C-101B-9397-08002B2CF9AE}" pid="9" name="TemplafyTemplateId">
    <vt:lpwstr>743088030174412800</vt:lpwstr>
  </property>
  <property fmtid="{D5CDD505-2E9C-101B-9397-08002B2CF9AE}" pid="10" name="TemplafyUserProfileId">
    <vt:lpwstr>637653955260011855</vt:lpwstr>
  </property>
  <property fmtid="{D5CDD505-2E9C-101B-9397-08002B2CF9AE}" pid="11" name="TemplafyLanguageCode">
    <vt:lpwstr>en-US</vt:lpwstr>
  </property>
  <property fmtid="{D5CDD505-2E9C-101B-9397-08002B2CF9AE}" pid="12" name="TemplafyFromBlank">
    <vt:bool>false</vt:bool>
  </property>
  <property fmtid="{D5CDD505-2E9C-101B-9397-08002B2CF9AE}" pid="13" name="MediaServiceImageTags">
    <vt:lpwstr/>
  </property>
  <property fmtid="{D5CDD505-2E9C-101B-9397-08002B2CF9AE}" pid="14" name="Order">
    <vt:lpwstr>272900.000000000</vt:lpwstr>
  </property>
  <property fmtid="{D5CDD505-2E9C-101B-9397-08002B2CF9AE}" pid="15" name="xd_ProgID">
    <vt:lpwstr/>
  </property>
  <property fmtid="{D5CDD505-2E9C-101B-9397-08002B2CF9AE}" pid="16" name="_SourceUrl">
    <vt:lpwstr/>
  </property>
  <property fmtid="{D5CDD505-2E9C-101B-9397-08002B2CF9AE}" pid="17" name="_SharedFileIndex">
    <vt:lpwstr/>
  </property>
  <property fmtid="{D5CDD505-2E9C-101B-9397-08002B2CF9AE}" pid="18" name="ComplianceAssetId">
    <vt:lpwstr/>
  </property>
  <property fmtid="{D5CDD505-2E9C-101B-9397-08002B2CF9AE}" pid="19" name="TemplateUrl">
    <vt:lpwstr/>
  </property>
  <property fmtid="{D5CDD505-2E9C-101B-9397-08002B2CF9AE}" pid="20" name="_ExtendedDescription">
    <vt:lpwstr/>
  </property>
  <property fmtid="{D5CDD505-2E9C-101B-9397-08002B2CF9AE}" pid="21" name="TriggerFlowInfo">
    <vt:lpwstr/>
  </property>
  <property fmtid="{D5CDD505-2E9C-101B-9397-08002B2CF9AE}" pid="22" name="xd_Signature">
    <vt:lpwstr/>
  </property>
</Properties>
</file>